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9" r:id="rId3"/>
    <p:sldId id="262" r:id="rId4"/>
    <p:sldId id="263" r:id="rId5"/>
    <p:sldId id="264" r:id="rId6"/>
    <p:sldId id="265" r:id="rId7"/>
    <p:sldId id="266" r:id="rId8"/>
    <p:sldId id="267" r:id="rId9"/>
    <p:sldId id="268" r:id="rId10"/>
    <p:sldId id="269" r:id="rId11"/>
    <p:sldId id="27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34" y="1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AA6165-EB78-49A8-BEEE-11DBA31C7AB5}"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7CEBE9F0-66E6-47EA-84C1-26ABBABC806F}">
      <dgm:prSet phldrT="[Text]"/>
      <dgm:spPr/>
      <dgm:t>
        <a:bodyPr vert="vert270"/>
        <a:lstStyle/>
        <a:p>
          <a:r>
            <a:rPr lang="en-GB" dirty="0" smtClean="0"/>
            <a:t>Communication</a:t>
          </a:r>
          <a:endParaRPr lang="en-US" dirty="0"/>
        </a:p>
      </dgm:t>
    </dgm:pt>
    <dgm:pt modelId="{21ABE3A9-3FD9-40D5-9D93-9FDCB2935AD9}" type="parTrans" cxnId="{0D783F77-61A0-4744-BBA0-64F4DE16C6EA}">
      <dgm:prSet/>
      <dgm:spPr/>
      <dgm:t>
        <a:bodyPr/>
        <a:lstStyle/>
        <a:p>
          <a:endParaRPr lang="en-US"/>
        </a:p>
      </dgm:t>
    </dgm:pt>
    <dgm:pt modelId="{14709515-162F-456A-9558-D66A33E136F7}" type="sibTrans" cxnId="{0D783F77-61A0-4744-BBA0-64F4DE16C6EA}">
      <dgm:prSet/>
      <dgm:spPr/>
      <dgm:t>
        <a:bodyPr/>
        <a:lstStyle/>
        <a:p>
          <a:endParaRPr lang="en-US"/>
        </a:p>
      </dgm:t>
    </dgm:pt>
    <dgm:pt modelId="{BC0929E8-9112-4D1E-8A15-CD9EFE08B495}">
      <dgm:prSet phldrT="[Text]" custT="1"/>
      <dgm:spPr/>
      <dgm:t>
        <a:bodyPr anchor="ctr"/>
        <a:lstStyle/>
        <a:p>
          <a:pPr algn="ctr"/>
          <a:r>
            <a:rPr lang="en-GB" sz="1300" dirty="0" smtClean="0"/>
            <a:t>Regular updates provided via </a:t>
          </a:r>
          <a:r>
            <a:rPr lang="en-GB" sz="1300" dirty="0" smtClean="0"/>
            <a:t>WhatsApp </a:t>
          </a:r>
          <a:r>
            <a:rPr lang="en-GB" sz="1300" dirty="0" smtClean="0"/>
            <a:t>to both parents and staff.</a:t>
          </a:r>
          <a:endParaRPr lang="en-US" sz="1300" dirty="0"/>
        </a:p>
      </dgm:t>
    </dgm:pt>
    <dgm:pt modelId="{03EF2D74-CD48-4933-820C-0E1DC8F34561}" type="parTrans" cxnId="{FA2DB899-1F25-4BBF-AA01-C7824ADF6E90}">
      <dgm:prSet/>
      <dgm:spPr/>
      <dgm:t>
        <a:bodyPr/>
        <a:lstStyle/>
        <a:p>
          <a:endParaRPr lang="en-US"/>
        </a:p>
      </dgm:t>
    </dgm:pt>
    <dgm:pt modelId="{5253E17F-64CF-4D65-900B-8A4D1C3C7FBA}" type="sibTrans" cxnId="{FA2DB899-1F25-4BBF-AA01-C7824ADF6E90}">
      <dgm:prSet/>
      <dgm:spPr/>
      <dgm:t>
        <a:bodyPr/>
        <a:lstStyle/>
        <a:p>
          <a:endParaRPr lang="en-US"/>
        </a:p>
      </dgm:t>
    </dgm:pt>
    <dgm:pt modelId="{D9F939C1-507F-4C21-923B-11D4ACCAA762}">
      <dgm:prSet phldrT="[Text]" custT="1"/>
      <dgm:spPr/>
      <dgm:t>
        <a:bodyPr anchor="ctr"/>
        <a:lstStyle/>
        <a:p>
          <a:pPr algn="ctr"/>
          <a:r>
            <a:rPr lang="en-GB" sz="1300" dirty="0" smtClean="0"/>
            <a:t>Information poster displayed on the front door with government guild lines during the early stages of the outbreak.</a:t>
          </a:r>
          <a:endParaRPr lang="en-US" sz="1300" dirty="0"/>
        </a:p>
      </dgm:t>
    </dgm:pt>
    <dgm:pt modelId="{CDB176AC-0C4A-466D-A087-74A7DA40B25A}" type="parTrans" cxnId="{0D628363-141F-40F5-8FDE-48FEEB8D945B}">
      <dgm:prSet/>
      <dgm:spPr/>
      <dgm:t>
        <a:bodyPr/>
        <a:lstStyle/>
        <a:p>
          <a:endParaRPr lang="en-US"/>
        </a:p>
      </dgm:t>
    </dgm:pt>
    <dgm:pt modelId="{CBD0957F-9EE3-4C8D-9626-D3948C880A04}" type="sibTrans" cxnId="{0D628363-141F-40F5-8FDE-48FEEB8D945B}">
      <dgm:prSet/>
      <dgm:spPr/>
      <dgm:t>
        <a:bodyPr/>
        <a:lstStyle/>
        <a:p>
          <a:endParaRPr lang="en-US"/>
        </a:p>
      </dgm:t>
    </dgm:pt>
    <dgm:pt modelId="{AF471B18-E613-46C9-BD5B-ACB0D784EEAB}">
      <dgm:prSet phldrT="[Text]" custT="1"/>
      <dgm:spPr/>
      <dgm:t>
        <a:bodyPr anchor="ctr"/>
        <a:lstStyle/>
        <a:p>
          <a:pPr algn="ctr"/>
          <a:r>
            <a:rPr lang="en-GB" sz="1300" dirty="0" smtClean="0"/>
            <a:t>Sent links to parents with government guidance and refreshed them when changed.</a:t>
          </a:r>
          <a:endParaRPr lang="en-US" sz="1300" dirty="0"/>
        </a:p>
      </dgm:t>
    </dgm:pt>
    <dgm:pt modelId="{65F787DE-3F0C-49EF-8F0D-3D61F34CFF6E}" type="parTrans" cxnId="{9F2C6E87-3E3D-42D0-BA9E-42EC1F83BF7C}">
      <dgm:prSet/>
      <dgm:spPr/>
      <dgm:t>
        <a:bodyPr/>
        <a:lstStyle/>
        <a:p>
          <a:endParaRPr lang="en-US"/>
        </a:p>
      </dgm:t>
    </dgm:pt>
    <dgm:pt modelId="{D311CE19-8181-43E5-AAFB-36F00F2854FB}" type="sibTrans" cxnId="{9F2C6E87-3E3D-42D0-BA9E-42EC1F83BF7C}">
      <dgm:prSet/>
      <dgm:spPr/>
      <dgm:t>
        <a:bodyPr/>
        <a:lstStyle/>
        <a:p>
          <a:endParaRPr lang="en-US"/>
        </a:p>
      </dgm:t>
    </dgm:pt>
    <dgm:pt modelId="{2158F255-8991-4F9E-9BFD-DBEEA72440DB}" type="pres">
      <dgm:prSet presAssocID="{DEAA6165-EB78-49A8-BEEE-11DBA31C7AB5}" presName="vert0" presStyleCnt="0">
        <dgm:presLayoutVars>
          <dgm:dir/>
          <dgm:animOne val="branch"/>
          <dgm:animLvl val="lvl"/>
        </dgm:presLayoutVars>
      </dgm:prSet>
      <dgm:spPr/>
      <dgm:t>
        <a:bodyPr/>
        <a:lstStyle/>
        <a:p>
          <a:endParaRPr lang="en-GB"/>
        </a:p>
      </dgm:t>
    </dgm:pt>
    <dgm:pt modelId="{C74B9BFB-5B22-4617-82DB-29186A9B54F8}" type="pres">
      <dgm:prSet presAssocID="{7CEBE9F0-66E6-47EA-84C1-26ABBABC806F}" presName="thickLine" presStyleLbl="alignNode1" presStyleIdx="0" presStyleCnt="1"/>
      <dgm:spPr/>
    </dgm:pt>
    <dgm:pt modelId="{3025E63A-E8D6-46E9-945A-D358C22B37E8}" type="pres">
      <dgm:prSet presAssocID="{7CEBE9F0-66E6-47EA-84C1-26ABBABC806F}" presName="horz1" presStyleCnt="0"/>
      <dgm:spPr/>
    </dgm:pt>
    <dgm:pt modelId="{EE92A0C9-181C-45D0-9C8B-B953860B4896}" type="pres">
      <dgm:prSet presAssocID="{7CEBE9F0-66E6-47EA-84C1-26ABBABC806F}" presName="tx1" presStyleLbl="revTx" presStyleIdx="0" presStyleCnt="4"/>
      <dgm:spPr/>
      <dgm:t>
        <a:bodyPr/>
        <a:lstStyle/>
        <a:p>
          <a:endParaRPr lang="en-US"/>
        </a:p>
      </dgm:t>
    </dgm:pt>
    <dgm:pt modelId="{43402D57-5312-4F71-88EF-476A6B48DC48}" type="pres">
      <dgm:prSet presAssocID="{7CEBE9F0-66E6-47EA-84C1-26ABBABC806F}" presName="vert1" presStyleCnt="0"/>
      <dgm:spPr/>
    </dgm:pt>
    <dgm:pt modelId="{20871E1E-BC6D-4902-B0E0-18DFFEBEA954}" type="pres">
      <dgm:prSet presAssocID="{BC0929E8-9112-4D1E-8A15-CD9EFE08B495}" presName="vertSpace2a" presStyleCnt="0"/>
      <dgm:spPr/>
    </dgm:pt>
    <dgm:pt modelId="{664C6D47-8702-40E0-B828-83F70CF07621}" type="pres">
      <dgm:prSet presAssocID="{BC0929E8-9112-4D1E-8A15-CD9EFE08B495}" presName="horz2" presStyleCnt="0"/>
      <dgm:spPr/>
    </dgm:pt>
    <dgm:pt modelId="{3CCA5228-3E71-4ED8-9FB4-C03364E874FA}" type="pres">
      <dgm:prSet presAssocID="{BC0929E8-9112-4D1E-8A15-CD9EFE08B495}" presName="horzSpace2" presStyleCnt="0"/>
      <dgm:spPr/>
    </dgm:pt>
    <dgm:pt modelId="{AB0A9C27-A435-4276-9D7E-20DEAE4F91FB}" type="pres">
      <dgm:prSet presAssocID="{BC0929E8-9112-4D1E-8A15-CD9EFE08B495}" presName="tx2" presStyleLbl="revTx" presStyleIdx="1" presStyleCnt="4"/>
      <dgm:spPr/>
      <dgm:t>
        <a:bodyPr/>
        <a:lstStyle/>
        <a:p>
          <a:endParaRPr lang="en-US"/>
        </a:p>
      </dgm:t>
    </dgm:pt>
    <dgm:pt modelId="{5CFB1A34-F005-4FA1-9349-4E851B706D90}" type="pres">
      <dgm:prSet presAssocID="{BC0929E8-9112-4D1E-8A15-CD9EFE08B495}" presName="vert2" presStyleCnt="0"/>
      <dgm:spPr/>
    </dgm:pt>
    <dgm:pt modelId="{17A6E44B-92AB-4B72-9905-1FCE137B328B}" type="pres">
      <dgm:prSet presAssocID="{BC0929E8-9112-4D1E-8A15-CD9EFE08B495}" presName="thinLine2b" presStyleLbl="callout" presStyleIdx="0" presStyleCnt="3"/>
      <dgm:spPr/>
    </dgm:pt>
    <dgm:pt modelId="{31313786-8382-4D0F-AEB0-812FF034B8DA}" type="pres">
      <dgm:prSet presAssocID="{BC0929E8-9112-4D1E-8A15-CD9EFE08B495}" presName="vertSpace2b" presStyleCnt="0"/>
      <dgm:spPr/>
    </dgm:pt>
    <dgm:pt modelId="{ED6463AB-8586-436D-9C3E-065A152E51C1}" type="pres">
      <dgm:prSet presAssocID="{D9F939C1-507F-4C21-923B-11D4ACCAA762}" presName="horz2" presStyleCnt="0"/>
      <dgm:spPr/>
    </dgm:pt>
    <dgm:pt modelId="{5E921E00-3846-4234-A76F-A12C1876646C}" type="pres">
      <dgm:prSet presAssocID="{D9F939C1-507F-4C21-923B-11D4ACCAA762}" presName="horzSpace2" presStyleCnt="0"/>
      <dgm:spPr/>
    </dgm:pt>
    <dgm:pt modelId="{BA658BF8-F24A-43CF-82BC-90E4F1995405}" type="pres">
      <dgm:prSet presAssocID="{D9F939C1-507F-4C21-923B-11D4ACCAA762}" presName="tx2" presStyleLbl="revTx" presStyleIdx="2" presStyleCnt="4"/>
      <dgm:spPr/>
      <dgm:t>
        <a:bodyPr/>
        <a:lstStyle/>
        <a:p>
          <a:endParaRPr lang="en-US"/>
        </a:p>
      </dgm:t>
    </dgm:pt>
    <dgm:pt modelId="{2F0A65F4-AED2-4A16-8FC9-5B6A00A4BC17}" type="pres">
      <dgm:prSet presAssocID="{D9F939C1-507F-4C21-923B-11D4ACCAA762}" presName="vert2" presStyleCnt="0"/>
      <dgm:spPr/>
    </dgm:pt>
    <dgm:pt modelId="{AF30796D-6390-4A40-A98B-F6EE8AB39C4F}" type="pres">
      <dgm:prSet presAssocID="{D9F939C1-507F-4C21-923B-11D4ACCAA762}" presName="thinLine2b" presStyleLbl="callout" presStyleIdx="1" presStyleCnt="3"/>
      <dgm:spPr/>
    </dgm:pt>
    <dgm:pt modelId="{3939A820-7251-4067-92E8-C4B301180D44}" type="pres">
      <dgm:prSet presAssocID="{D9F939C1-507F-4C21-923B-11D4ACCAA762}" presName="vertSpace2b" presStyleCnt="0"/>
      <dgm:spPr/>
    </dgm:pt>
    <dgm:pt modelId="{C2975702-8A6E-496C-B0AE-E418435D6401}" type="pres">
      <dgm:prSet presAssocID="{AF471B18-E613-46C9-BD5B-ACB0D784EEAB}" presName="horz2" presStyleCnt="0"/>
      <dgm:spPr/>
    </dgm:pt>
    <dgm:pt modelId="{E89A1146-F604-419D-8423-570238E99E5C}" type="pres">
      <dgm:prSet presAssocID="{AF471B18-E613-46C9-BD5B-ACB0D784EEAB}" presName="horzSpace2" presStyleCnt="0"/>
      <dgm:spPr/>
    </dgm:pt>
    <dgm:pt modelId="{1ECDAB29-DBD9-481A-B335-B82F19FE12F5}" type="pres">
      <dgm:prSet presAssocID="{AF471B18-E613-46C9-BD5B-ACB0D784EEAB}" presName="tx2" presStyleLbl="revTx" presStyleIdx="3" presStyleCnt="4"/>
      <dgm:spPr/>
      <dgm:t>
        <a:bodyPr/>
        <a:lstStyle/>
        <a:p>
          <a:endParaRPr lang="en-US"/>
        </a:p>
      </dgm:t>
    </dgm:pt>
    <dgm:pt modelId="{E05FE1FC-B182-4A19-8B4F-C18EF32B57E8}" type="pres">
      <dgm:prSet presAssocID="{AF471B18-E613-46C9-BD5B-ACB0D784EEAB}" presName="vert2" presStyleCnt="0"/>
      <dgm:spPr/>
    </dgm:pt>
    <dgm:pt modelId="{4BBE4AF9-C4AD-444E-B83F-9B072623385B}" type="pres">
      <dgm:prSet presAssocID="{AF471B18-E613-46C9-BD5B-ACB0D784EEAB}" presName="thinLine2b" presStyleLbl="callout" presStyleIdx="2" presStyleCnt="3"/>
      <dgm:spPr/>
    </dgm:pt>
    <dgm:pt modelId="{6E466281-B80E-480A-85FC-E883AFC92077}" type="pres">
      <dgm:prSet presAssocID="{AF471B18-E613-46C9-BD5B-ACB0D784EEAB}" presName="vertSpace2b" presStyleCnt="0"/>
      <dgm:spPr/>
    </dgm:pt>
  </dgm:ptLst>
  <dgm:cxnLst>
    <dgm:cxn modelId="{C34738BD-8235-447B-A4A4-49DB4A4CB790}" type="presOf" srcId="{BC0929E8-9112-4D1E-8A15-CD9EFE08B495}" destId="{AB0A9C27-A435-4276-9D7E-20DEAE4F91FB}" srcOrd="0" destOrd="0" presId="urn:microsoft.com/office/officeart/2008/layout/LinedList"/>
    <dgm:cxn modelId="{3D4DAA11-DEC1-4820-813D-98A0214ADDD0}" type="presOf" srcId="{DEAA6165-EB78-49A8-BEEE-11DBA31C7AB5}" destId="{2158F255-8991-4F9E-9BFD-DBEEA72440DB}" srcOrd="0" destOrd="0" presId="urn:microsoft.com/office/officeart/2008/layout/LinedList"/>
    <dgm:cxn modelId="{9F2C6E87-3E3D-42D0-BA9E-42EC1F83BF7C}" srcId="{7CEBE9F0-66E6-47EA-84C1-26ABBABC806F}" destId="{AF471B18-E613-46C9-BD5B-ACB0D784EEAB}" srcOrd="2" destOrd="0" parTransId="{65F787DE-3F0C-49EF-8F0D-3D61F34CFF6E}" sibTransId="{D311CE19-8181-43E5-AAFB-36F00F2854FB}"/>
    <dgm:cxn modelId="{45A7F50B-4D61-49A0-B73C-3528C84FE66A}" type="presOf" srcId="{D9F939C1-507F-4C21-923B-11D4ACCAA762}" destId="{BA658BF8-F24A-43CF-82BC-90E4F1995405}" srcOrd="0" destOrd="0" presId="urn:microsoft.com/office/officeart/2008/layout/LinedList"/>
    <dgm:cxn modelId="{0D783F77-61A0-4744-BBA0-64F4DE16C6EA}" srcId="{DEAA6165-EB78-49A8-BEEE-11DBA31C7AB5}" destId="{7CEBE9F0-66E6-47EA-84C1-26ABBABC806F}" srcOrd="0" destOrd="0" parTransId="{21ABE3A9-3FD9-40D5-9D93-9FDCB2935AD9}" sibTransId="{14709515-162F-456A-9558-D66A33E136F7}"/>
    <dgm:cxn modelId="{FA2DB899-1F25-4BBF-AA01-C7824ADF6E90}" srcId="{7CEBE9F0-66E6-47EA-84C1-26ABBABC806F}" destId="{BC0929E8-9112-4D1E-8A15-CD9EFE08B495}" srcOrd="0" destOrd="0" parTransId="{03EF2D74-CD48-4933-820C-0E1DC8F34561}" sibTransId="{5253E17F-64CF-4D65-900B-8A4D1C3C7FBA}"/>
    <dgm:cxn modelId="{D3CB97B3-9859-4946-96E8-C9DF071BC707}" type="presOf" srcId="{7CEBE9F0-66E6-47EA-84C1-26ABBABC806F}" destId="{EE92A0C9-181C-45D0-9C8B-B953860B4896}" srcOrd="0" destOrd="0" presId="urn:microsoft.com/office/officeart/2008/layout/LinedList"/>
    <dgm:cxn modelId="{0EC22053-2CDB-431B-A7BA-BD91EA76BA94}" type="presOf" srcId="{AF471B18-E613-46C9-BD5B-ACB0D784EEAB}" destId="{1ECDAB29-DBD9-481A-B335-B82F19FE12F5}" srcOrd="0" destOrd="0" presId="urn:microsoft.com/office/officeart/2008/layout/LinedList"/>
    <dgm:cxn modelId="{0D628363-141F-40F5-8FDE-48FEEB8D945B}" srcId="{7CEBE9F0-66E6-47EA-84C1-26ABBABC806F}" destId="{D9F939C1-507F-4C21-923B-11D4ACCAA762}" srcOrd="1" destOrd="0" parTransId="{CDB176AC-0C4A-466D-A087-74A7DA40B25A}" sibTransId="{CBD0957F-9EE3-4C8D-9626-D3948C880A04}"/>
    <dgm:cxn modelId="{1D32B0A5-2CCD-4C05-B4BE-EB35C494C1E6}" type="presParOf" srcId="{2158F255-8991-4F9E-9BFD-DBEEA72440DB}" destId="{C74B9BFB-5B22-4617-82DB-29186A9B54F8}" srcOrd="0" destOrd="0" presId="urn:microsoft.com/office/officeart/2008/layout/LinedList"/>
    <dgm:cxn modelId="{106E421A-897A-4227-9548-715D7408EF0B}" type="presParOf" srcId="{2158F255-8991-4F9E-9BFD-DBEEA72440DB}" destId="{3025E63A-E8D6-46E9-945A-D358C22B37E8}" srcOrd="1" destOrd="0" presId="urn:microsoft.com/office/officeart/2008/layout/LinedList"/>
    <dgm:cxn modelId="{EB42036A-8B2C-4E5E-A696-24DFE8EAEF9E}" type="presParOf" srcId="{3025E63A-E8D6-46E9-945A-D358C22B37E8}" destId="{EE92A0C9-181C-45D0-9C8B-B953860B4896}" srcOrd="0" destOrd="0" presId="urn:microsoft.com/office/officeart/2008/layout/LinedList"/>
    <dgm:cxn modelId="{9DB19028-D13C-45B1-A115-2A4DD7B773C4}" type="presParOf" srcId="{3025E63A-E8D6-46E9-945A-D358C22B37E8}" destId="{43402D57-5312-4F71-88EF-476A6B48DC48}" srcOrd="1" destOrd="0" presId="urn:microsoft.com/office/officeart/2008/layout/LinedList"/>
    <dgm:cxn modelId="{391181D2-E536-44EA-8DFA-7EE53E8283A4}" type="presParOf" srcId="{43402D57-5312-4F71-88EF-476A6B48DC48}" destId="{20871E1E-BC6D-4902-B0E0-18DFFEBEA954}" srcOrd="0" destOrd="0" presId="urn:microsoft.com/office/officeart/2008/layout/LinedList"/>
    <dgm:cxn modelId="{B667F31C-B08C-400C-8537-3D6AD9F82E46}" type="presParOf" srcId="{43402D57-5312-4F71-88EF-476A6B48DC48}" destId="{664C6D47-8702-40E0-B828-83F70CF07621}" srcOrd="1" destOrd="0" presId="urn:microsoft.com/office/officeart/2008/layout/LinedList"/>
    <dgm:cxn modelId="{03EDFAAC-9378-4EC5-880D-CDAFAF17C492}" type="presParOf" srcId="{664C6D47-8702-40E0-B828-83F70CF07621}" destId="{3CCA5228-3E71-4ED8-9FB4-C03364E874FA}" srcOrd="0" destOrd="0" presId="urn:microsoft.com/office/officeart/2008/layout/LinedList"/>
    <dgm:cxn modelId="{4BEC9D36-4ED5-4597-8EAF-82CE26E2C549}" type="presParOf" srcId="{664C6D47-8702-40E0-B828-83F70CF07621}" destId="{AB0A9C27-A435-4276-9D7E-20DEAE4F91FB}" srcOrd="1" destOrd="0" presId="urn:microsoft.com/office/officeart/2008/layout/LinedList"/>
    <dgm:cxn modelId="{F84DC4C2-2668-4A5B-9B2C-678D2221A7D0}" type="presParOf" srcId="{664C6D47-8702-40E0-B828-83F70CF07621}" destId="{5CFB1A34-F005-4FA1-9349-4E851B706D90}" srcOrd="2" destOrd="0" presId="urn:microsoft.com/office/officeart/2008/layout/LinedList"/>
    <dgm:cxn modelId="{36A79A56-DC70-4FCE-B6D1-05BD4320419B}" type="presParOf" srcId="{43402D57-5312-4F71-88EF-476A6B48DC48}" destId="{17A6E44B-92AB-4B72-9905-1FCE137B328B}" srcOrd="2" destOrd="0" presId="urn:microsoft.com/office/officeart/2008/layout/LinedList"/>
    <dgm:cxn modelId="{BE2F64B1-164A-410A-AF5C-90F292043C02}" type="presParOf" srcId="{43402D57-5312-4F71-88EF-476A6B48DC48}" destId="{31313786-8382-4D0F-AEB0-812FF034B8DA}" srcOrd="3" destOrd="0" presId="urn:microsoft.com/office/officeart/2008/layout/LinedList"/>
    <dgm:cxn modelId="{4EA191A1-9B11-42BC-95BA-DB0A8BAEA6AE}" type="presParOf" srcId="{43402D57-5312-4F71-88EF-476A6B48DC48}" destId="{ED6463AB-8586-436D-9C3E-065A152E51C1}" srcOrd="4" destOrd="0" presId="urn:microsoft.com/office/officeart/2008/layout/LinedList"/>
    <dgm:cxn modelId="{0B19AA61-2A69-44D3-BAED-3999FEB0447A}" type="presParOf" srcId="{ED6463AB-8586-436D-9C3E-065A152E51C1}" destId="{5E921E00-3846-4234-A76F-A12C1876646C}" srcOrd="0" destOrd="0" presId="urn:microsoft.com/office/officeart/2008/layout/LinedList"/>
    <dgm:cxn modelId="{457B6B65-F818-4FD2-A831-56E1BB13BDE9}" type="presParOf" srcId="{ED6463AB-8586-436D-9C3E-065A152E51C1}" destId="{BA658BF8-F24A-43CF-82BC-90E4F1995405}" srcOrd="1" destOrd="0" presId="urn:microsoft.com/office/officeart/2008/layout/LinedList"/>
    <dgm:cxn modelId="{010F3CB4-14E8-4F59-AE05-A9AF5B05FE39}" type="presParOf" srcId="{ED6463AB-8586-436D-9C3E-065A152E51C1}" destId="{2F0A65F4-AED2-4A16-8FC9-5B6A00A4BC17}" srcOrd="2" destOrd="0" presId="urn:microsoft.com/office/officeart/2008/layout/LinedList"/>
    <dgm:cxn modelId="{267AB068-C257-4597-97B9-D1A5A3AFCA19}" type="presParOf" srcId="{43402D57-5312-4F71-88EF-476A6B48DC48}" destId="{AF30796D-6390-4A40-A98B-F6EE8AB39C4F}" srcOrd="5" destOrd="0" presId="urn:microsoft.com/office/officeart/2008/layout/LinedList"/>
    <dgm:cxn modelId="{A9CA52C0-8F59-4F5D-B7C3-9F7E6A4EE65E}" type="presParOf" srcId="{43402D57-5312-4F71-88EF-476A6B48DC48}" destId="{3939A820-7251-4067-92E8-C4B301180D44}" srcOrd="6" destOrd="0" presId="urn:microsoft.com/office/officeart/2008/layout/LinedList"/>
    <dgm:cxn modelId="{A83062FB-A418-4111-9B2C-F72401452044}" type="presParOf" srcId="{43402D57-5312-4F71-88EF-476A6B48DC48}" destId="{C2975702-8A6E-496C-B0AE-E418435D6401}" srcOrd="7" destOrd="0" presId="urn:microsoft.com/office/officeart/2008/layout/LinedList"/>
    <dgm:cxn modelId="{A2C62428-D2D5-4AE2-8C95-52C232034182}" type="presParOf" srcId="{C2975702-8A6E-496C-B0AE-E418435D6401}" destId="{E89A1146-F604-419D-8423-570238E99E5C}" srcOrd="0" destOrd="0" presId="urn:microsoft.com/office/officeart/2008/layout/LinedList"/>
    <dgm:cxn modelId="{14AD3D6D-FC1B-4B99-AA56-02CE7CED1353}" type="presParOf" srcId="{C2975702-8A6E-496C-B0AE-E418435D6401}" destId="{1ECDAB29-DBD9-481A-B335-B82F19FE12F5}" srcOrd="1" destOrd="0" presId="urn:microsoft.com/office/officeart/2008/layout/LinedList"/>
    <dgm:cxn modelId="{9EF65AE1-B341-4FCC-ACC4-9533922C0FCF}" type="presParOf" srcId="{C2975702-8A6E-496C-B0AE-E418435D6401}" destId="{E05FE1FC-B182-4A19-8B4F-C18EF32B57E8}" srcOrd="2" destOrd="0" presId="urn:microsoft.com/office/officeart/2008/layout/LinedList"/>
    <dgm:cxn modelId="{2C765011-A1DC-4605-887F-427CB97B5D9A}" type="presParOf" srcId="{43402D57-5312-4F71-88EF-476A6B48DC48}" destId="{4BBE4AF9-C4AD-444E-B83F-9B072623385B}" srcOrd="8" destOrd="0" presId="urn:microsoft.com/office/officeart/2008/layout/LinedList"/>
    <dgm:cxn modelId="{3C1B5FB3-EC22-4AE6-B69F-7080AE52D7A8}" type="presParOf" srcId="{43402D57-5312-4F71-88EF-476A6B48DC48}" destId="{6E466281-B80E-480A-85FC-E883AFC92077}"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89B405-8398-4D77-84D9-23369D8D8904}"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9A75D860-D20B-404E-8599-9A668D568CC1}">
      <dgm:prSet phldrT="[Text]" custT="1"/>
      <dgm:spPr/>
      <dgm:t>
        <a:bodyPr vert="vert270"/>
        <a:lstStyle/>
        <a:p>
          <a:pPr algn="ctr"/>
          <a:r>
            <a:rPr lang="en-GB" sz="3600" dirty="0" smtClean="0"/>
            <a:t>Hygiene</a:t>
          </a:r>
          <a:endParaRPr lang="en-US" sz="3600" dirty="0"/>
        </a:p>
      </dgm:t>
    </dgm:pt>
    <dgm:pt modelId="{0B912ABC-B08F-4E6D-A113-202AA8B27F84}" type="parTrans" cxnId="{965D3966-AB37-4B49-BAA9-5B180976F968}">
      <dgm:prSet/>
      <dgm:spPr/>
      <dgm:t>
        <a:bodyPr/>
        <a:lstStyle/>
        <a:p>
          <a:endParaRPr lang="en-US"/>
        </a:p>
      </dgm:t>
    </dgm:pt>
    <dgm:pt modelId="{A0BF5C62-8210-424D-ADB2-4F59052AD808}" type="sibTrans" cxnId="{965D3966-AB37-4B49-BAA9-5B180976F968}">
      <dgm:prSet/>
      <dgm:spPr/>
      <dgm:t>
        <a:bodyPr/>
        <a:lstStyle/>
        <a:p>
          <a:endParaRPr lang="en-US"/>
        </a:p>
      </dgm:t>
    </dgm:pt>
    <dgm:pt modelId="{48A77B45-42FD-498C-86A9-E0D30171B703}">
      <dgm:prSet phldrT="[Text]"/>
      <dgm:spPr/>
      <dgm:t>
        <a:bodyPr anchor="ctr"/>
        <a:lstStyle/>
        <a:p>
          <a:pPr algn="ctr"/>
          <a:r>
            <a:rPr lang="en-GB" dirty="0" smtClean="0"/>
            <a:t>Updated and changed handwashing signs. Increased the amount of times we washed our hands. All Children's / Staffs hands washed immediately when entering the property.</a:t>
          </a:r>
          <a:endParaRPr lang="en-US" dirty="0" smtClean="0"/>
        </a:p>
        <a:p>
          <a:pPr algn="l"/>
          <a:endParaRPr lang="en-US" dirty="0"/>
        </a:p>
      </dgm:t>
    </dgm:pt>
    <dgm:pt modelId="{C9A5A743-8AB6-40BC-9377-3F1D15C82E33}" type="parTrans" cxnId="{6AB84AF8-AA8F-401C-BB8A-1D788A20BAE1}">
      <dgm:prSet/>
      <dgm:spPr/>
      <dgm:t>
        <a:bodyPr/>
        <a:lstStyle/>
        <a:p>
          <a:endParaRPr lang="en-US"/>
        </a:p>
      </dgm:t>
    </dgm:pt>
    <dgm:pt modelId="{6D09CE8F-DE1F-4C0C-8556-8BAB0039F1DF}" type="sibTrans" cxnId="{6AB84AF8-AA8F-401C-BB8A-1D788A20BAE1}">
      <dgm:prSet/>
      <dgm:spPr/>
      <dgm:t>
        <a:bodyPr/>
        <a:lstStyle/>
        <a:p>
          <a:endParaRPr lang="en-US"/>
        </a:p>
      </dgm:t>
    </dgm:pt>
    <dgm:pt modelId="{71F733DD-387C-461B-9D89-95ADA262E423}">
      <dgm:prSet phldrT="[Text]"/>
      <dgm:spPr/>
      <dgm:t>
        <a:bodyPr anchor="ctr"/>
        <a:lstStyle/>
        <a:p>
          <a:r>
            <a:rPr lang="en-GB" dirty="0" smtClean="0"/>
            <a:t>Continual cleaning using Dettol on all surfaces</a:t>
          </a:r>
          <a:endParaRPr lang="en-US" dirty="0"/>
        </a:p>
      </dgm:t>
    </dgm:pt>
    <dgm:pt modelId="{D6EB1A7A-20C7-47A0-BFE9-28552F1ADC23}" type="parTrans" cxnId="{F52C2D62-7A0F-4F07-8C54-13E9DEA8EFE8}">
      <dgm:prSet/>
      <dgm:spPr/>
      <dgm:t>
        <a:bodyPr/>
        <a:lstStyle/>
        <a:p>
          <a:endParaRPr lang="en-US"/>
        </a:p>
      </dgm:t>
    </dgm:pt>
    <dgm:pt modelId="{BC77A303-0805-45CD-900D-E1A0EA956173}" type="sibTrans" cxnId="{F52C2D62-7A0F-4F07-8C54-13E9DEA8EFE8}">
      <dgm:prSet/>
      <dgm:spPr/>
      <dgm:t>
        <a:bodyPr/>
        <a:lstStyle/>
        <a:p>
          <a:endParaRPr lang="en-US"/>
        </a:p>
      </dgm:t>
    </dgm:pt>
    <dgm:pt modelId="{79ACC7BE-D03F-47B7-8D4A-8AD7B1C211D7}">
      <dgm:prSet phldrT="[Text]"/>
      <dgm:spPr/>
      <dgm:t>
        <a:bodyPr anchor="ctr"/>
        <a:lstStyle/>
        <a:p>
          <a:r>
            <a:rPr lang="en-GB" dirty="0" smtClean="0"/>
            <a:t>Talked about hygiene with the children and the necessity of cleaning your hands more frequently.</a:t>
          </a:r>
          <a:endParaRPr lang="en-US" dirty="0"/>
        </a:p>
      </dgm:t>
    </dgm:pt>
    <dgm:pt modelId="{59C0198F-4149-4694-AD20-C75A6DDFA0E1}" type="parTrans" cxnId="{7389586D-1152-4E44-9B8F-9982BD8EA788}">
      <dgm:prSet/>
      <dgm:spPr/>
      <dgm:t>
        <a:bodyPr/>
        <a:lstStyle/>
        <a:p>
          <a:endParaRPr lang="en-US"/>
        </a:p>
      </dgm:t>
    </dgm:pt>
    <dgm:pt modelId="{57CB6E33-FE73-40BC-9A24-D6147CB0EF2B}" type="sibTrans" cxnId="{7389586D-1152-4E44-9B8F-9982BD8EA788}">
      <dgm:prSet/>
      <dgm:spPr/>
      <dgm:t>
        <a:bodyPr/>
        <a:lstStyle/>
        <a:p>
          <a:endParaRPr lang="en-US"/>
        </a:p>
      </dgm:t>
    </dgm:pt>
    <dgm:pt modelId="{3214BA17-5E55-4AAE-8D66-7C5DCF1E0329}" type="pres">
      <dgm:prSet presAssocID="{9289B405-8398-4D77-84D9-23369D8D8904}" presName="vert0" presStyleCnt="0">
        <dgm:presLayoutVars>
          <dgm:dir/>
          <dgm:animOne val="branch"/>
          <dgm:animLvl val="lvl"/>
        </dgm:presLayoutVars>
      </dgm:prSet>
      <dgm:spPr/>
      <dgm:t>
        <a:bodyPr/>
        <a:lstStyle/>
        <a:p>
          <a:endParaRPr lang="en-GB"/>
        </a:p>
      </dgm:t>
    </dgm:pt>
    <dgm:pt modelId="{81CADCE5-398A-4EAB-B9D5-CDB221FC565C}" type="pres">
      <dgm:prSet presAssocID="{9A75D860-D20B-404E-8599-9A668D568CC1}" presName="thickLine" presStyleLbl="alignNode1" presStyleIdx="0" presStyleCnt="1"/>
      <dgm:spPr/>
    </dgm:pt>
    <dgm:pt modelId="{59834B80-725C-49D4-A1FD-AD4A4E80B4B0}" type="pres">
      <dgm:prSet presAssocID="{9A75D860-D20B-404E-8599-9A668D568CC1}" presName="horz1" presStyleCnt="0"/>
      <dgm:spPr/>
    </dgm:pt>
    <dgm:pt modelId="{A5262AC9-0FEB-465D-938A-E981A63B6241}" type="pres">
      <dgm:prSet presAssocID="{9A75D860-D20B-404E-8599-9A668D568CC1}" presName="tx1" presStyleLbl="revTx" presStyleIdx="0" presStyleCnt="4"/>
      <dgm:spPr/>
      <dgm:t>
        <a:bodyPr/>
        <a:lstStyle/>
        <a:p>
          <a:endParaRPr lang="en-US"/>
        </a:p>
      </dgm:t>
    </dgm:pt>
    <dgm:pt modelId="{F6A69A76-C694-48A0-8030-19DC420987A3}" type="pres">
      <dgm:prSet presAssocID="{9A75D860-D20B-404E-8599-9A668D568CC1}" presName="vert1" presStyleCnt="0"/>
      <dgm:spPr/>
    </dgm:pt>
    <dgm:pt modelId="{5B09802E-BA7C-483C-95BA-D07B7498A8CD}" type="pres">
      <dgm:prSet presAssocID="{48A77B45-42FD-498C-86A9-E0D30171B703}" presName="vertSpace2a" presStyleCnt="0"/>
      <dgm:spPr/>
    </dgm:pt>
    <dgm:pt modelId="{DA07FF1A-CA4E-4209-ACAD-B26F7CEC9D6B}" type="pres">
      <dgm:prSet presAssocID="{48A77B45-42FD-498C-86A9-E0D30171B703}" presName="horz2" presStyleCnt="0"/>
      <dgm:spPr/>
    </dgm:pt>
    <dgm:pt modelId="{05D36C41-2C3B-4BAA-93ED-BCE82DAAC825}" type="pres">
      <dgm:prSet presAssocID="{48A77B45-42FD-498C-86A9-E0D30171B703}" presName="horzSpace2" presStyleCnt="0"/>
      <dgm:spPr/>
    </dgm:pt>
    <dgm:pt modelId="{B15FACFB-911E-4C14-B80A-8D3E748F5F9E}" type="pres">
      <dgm:prSet presAssocID="{48A77B45-42FD-498C-86A9-E0D30171B703}" presName="tx2" presStyleLbl="revTx" presStyleIdx="1" presStyleCnt="4"/>
      <dgm:spPr/>
      <dgm:t>
        <a:bodyPr/>
        <a:lstStyle/>
        <a:p>
          <a:endParaRPr lang="en-US"/>
        </a:p>
      </dgm:t>
    </dgm:pt>
    <dgm:pt modelId="{2CED26B0-B127-4509-B7AA-EFE6109975FB}" type="pres">
      <dgm:prSet presAssocID="{48A77B45-42FD-498C-86A9-E0D30171B703}" presName="vert2" presStyleCnt="0"/>
      <dgm:spPr/>
    </dgm:pt>
    <dgm:pt modelId="{A2D05D99-C3CF-4B89-869D-18D8D3BBEB69}" type="pres">
      <dgm:prSet presAssocID="{48A77B45-42FD-498C-86A9-E0D30171B703}" presName="thinLine2b" presStyleLbl="callout" presStyleIdx="0" presStyleCnt="3"/>
      <dgm:spPr/>
    </dgm:pt>
    <dgm:pt modelId="{E898B72D-F571-4455-8B6A-9FD19D6BFDDB}" type="pres">
      <dgm:prSet presAssocID="{48A77B45-42FD-498C-86A9-E0D30171B703}" presName="vertSpace2b" presStyleCnt="0"/>
      <dgm:spPr/>
    </dgm:pt>
    <dgm:pt modelId="{513C6915-7C39-40F5-8315-3330968EC38A}" type="pres">
      <dgm:prSet presAssocID="{71F733DD-387C-461B-9D89-95ADA262E423}" presName="horz2" presStyleCnt="0"/>
      <dgm:spPr/>
    </dgm:pt>
    <dgm:pt modelId="{363C818F-5B37-4655-934B-409082197481}" type="pres">
      <dgm:prSet presAssocID="{71F733DD-387C-461B-9D89-95ADA262E423}" presName="horzSpace2" presStyleCnt="0"/>
      <dgm:spPr/>
    </dgm:pt>
    <dgm:pt modelId="{64F5767C-768B-4332-B7B0-484DFF0B0B30}" type="pres">
      <dgm:prSet presAssocID="{71F733DD-387C-461B-9D89-95ADA262E423}" presName="tx2" presStyleLbl="revTx" presStyleIdx="2" presStyleCnt="4"/>
      <dgm:spPr/>
      <dgm:t>
        <a:bodyPr/>
        <a:lstStyle/>
        <a:p>
          <a:endParaRPr lang="en-US"/>
        </a:p>
      </dgm:t>
    </dgm:pt>
    <dgm:pt modelId="{4CF5D0AD-89DC-4D89-A48C-7C0CA8491459}" type="pres">
      <dgm:prSet presAssocID="{71F733DD-387C-461B-9D89-95ADA262E423}" presName="vert2" presStyleCnt="0"/>
      <dgm:spPr/>
    </dgm:pt>
    <dgm:pt modelId="{CF2847EA-6939-4347-A25E-0967A2BC16E3}" type="pres">
      <dgm:prSet presAssocID="{71F733DD-387C-461B-9D89-95ADA262E423}" presName="thinLine2b" presStyleLbl="callout" presStyleIdx="1" presStyleCnt="3"/>
      <dgm:spPr/>
    </dgm:pt>
    <dgm:pt modelId="{F6244C1C-6489-4B8A-A2D3-7ED2D3E44B50}" type="pres">
      <dgm:prSet presAssocID="{71F733DD-387C-461B-9D89-95ADA262E423}" presName="vertSpace2b" presStyleCnt="0"/>
      <dgm:spPr/>
    </dgm:pt>
    <dgm:pt modelId="{3DE1AB49-D732-4673-9B5A-8F8C2AD83570}" type="pres">
      <dgm:prSet presAssocID="{79ACC7BE-D03F-47B7-8D4A-8AD7B1C211D7}" presName="horz2" presStyleCnt="0"/>
      <dgm:spPr/>
    </dgm:pt>
    <dgm:pt modelId="{36403C91-1672-4F2B-AD4A-497DEF483A8D}" type="pres">
      <dgm:prSet presAssocID="{79ACC7BE-D03F-47B7-8D4A-8AD7B1C211D7}" presName="horzSpace2" presStyleCnt="0"/>
      <dgm:spPr/>
    </dgm:pt>
    <dgm:pt modelId="{BF38187A-E239-48C1-A270-130992C1FACA}" type="pres">
      <dgm:prSet presAssocID="{79ACC7BE-D03F-47B7-8D4A-8AD7B1C211D7}" presName="tx2" presStyleLbl="revTx" presStyleIdx="3" presStyleCnt="4"/>
      <dgm:spPr/>
      <dgm:t>
        <a:bodyPr/>
        <a:lstStyle/>
        <a:p>
          <a:endParaRPr lang="en-US"/>
        </a:p>
      </dgm:t>
    </dgm:pt>
    <dgm:pt modelId="{119AD375-13E0-47EA-8EE1-019490D68872}" type="pres">
      <dgm:prSet presAssocID="{79ACC7BE-D03F-47B7-8D4A-8AD7B1C211D7}" presName="vert2" presStyleCnt="0"/>
      <dgm:spPr/>
    </dgm:pt>
    <dgm:pt modelId="{D0C7E68F-0B0C-4270-BE48-8258F6320990}" type="pres">
      <dgm:prSet presAssocID="{79ACC7BE-D03F-47B7-8D4A-8AD7B1C211D7}" presName="thinLine2b" presStyleLbl="callout" presStyleIdx="2" presStyleCnt="3"/>
      <dgm:spPr/>
    </dgm:pt>
    <dgm:pt modelId="{F2606C30-5C55-4793-9169-96ED08EEC1DD}" type="pres">
      <dgm:prSet presAssocID="{79ACC7BE-D03F-47B7-8D4A-8AD7B1C211D7}" presName="vertSpace2b" presStyleCnt="0"/>
      <dgm:spPr/>
    </dgm:pt>
  </dgm:ptLst>
  <dgm:cxnLst>
    <dgm:cxn modelId="{C2371F12-E5BF-4BA7-A052-AF287C18A8CD}" type="presOf" srcId="{48A77B45-42FD-498C-86A9-E0D30171B703}" destId="{B15FACFB-911E-4C14-B80A-8D3E748F5F9E}" srcOrd="0" destOrd="0" presId="urn:microsoft.com/office/officeart/2008/layout/LinedList"/>
    <dgm:cxn modelId="{965D3966-AB37-4B49-BAA9-5B180976F968}" srcId="{9289B405-8398-4D77-84D9-23369D8D8904}" destId="{9A75D860-D20B-404E-8599-9A668D568CC1}" srcOrd="0" destOrd="0" parTransId="{0B912ABC-B08F-4E6D-A113-202AA8B27F84}" sibTransId="{A0BF5C62-8210-424D-ADB2-4F59052AD808}"/>
    <dgm:cxn modelId="{60886641-043D-4C0E-BEE8-A7116E9AF2B9}" type="presOf" srcId="{79ACC7BE-D03F-47B7-8D4A-8AD7B1C211D7}" destId="{BF38187A-E239-48C1-A270-130992C1FACA}" srcOrd="0" destOrd="0" presId="urn:microsoft.com/office/officeart/2008/layout/LinedList"/>
    <dgm:cxn modelId="{F52C2D62-7A0F-4F07-8C54-13E9DEA8EFE8}" srcId="{9A75D860-D20B-404E-8599-9A668D568CC1}" destId="{71F733DD-387C-461B-9D89-95ADA262E423}" srcOrd="1" destOrd="0" parTransId="{D6EB1A7A-20C7-47A0-BFE9-28552F1ADC23}" sibTransId="{BC77A303-0805-45CD-900D-E1A0EA956173}"/>
    <dgm:cxn modelId="{6AB84AF8-AA8F-401C-BB8A-1D788A20BAE1}" srcId="{9A75D860-D20B-404E-8599-9A668D568CC1}" destId="{48A77B45-42FD-498C-86A9-E0D30171B703}" srcOrd="0" destOrd="0" parTransId="{C9A5A743-8AB6-40BC-9377-3F1D15C82E33}" sibTransId="{6D09CE8F-DE1F-4C0C-8556-8BAB0039F1DF}"/>
    <dgm:cxn modelId="{7389586D-1152-4E44-9B8F-9982BD8EA788}" srcId="{9A75D860-D20B-404E-8599-9A668D568CC1}" destId="{79ACC7BE-D03F-47B7-8D4A-8AD7B1C211D7}" srcOrd="2" destOrd="0" parTransId="{59C0198F-4149-4694-AD20-C75A6DDFA0E1}" sibTransId="{57CB6E33-FE73-40BC-9A24-D6147CB0EF2B}"/>
    <dgm:cxn modelId="{C54E838E-765D-4921-8A00-97C6D6EBB685}" type="presOf" srcId="{9289B405-8398-4D77-84D9-23369D8D8904}" destId="{3214BA17-5E55-4AAE-8D66-7C5DCF1E0329}" srcOrd="0" destOrd="0" presId="urn:microsoft.com/office/officeart/2008/layout/LinedList"/>
    <dgm:cxn modelId="{2558B5AB-29F6-45FC-B538-EC34B5D888AC}" type="presOf" srcId="{71F733DD-387C-461B-9D89-95ADA262E423}" destId="{64F5767C-768B-4332-B7B0-484DFF0B0B30}" srcOrd="0" destOrd="0" presId="urn:microsoft.com/office/officeart/2008/layout/LinedList"/>
    <dgm:cxn modelId="{B0FAA733-CE24-44F9-A93A-A56367E7FAD4}" type="presOf" srcId="{9A75D860-D20B-404E-8599-9A668D568CC1}" destId="{A5262AC9-0FEB-465D-938A-E981A63B6241}" srcOrd="0" destOrd="0" presId="urn:microsoft.com/office/officeart/2008/layout/LinedList"/>
    <dgm:cxn modelId="{849ECE6F-AC1F-4396-9863-CE39D65CAF05}" type="presParOf" srcId="{3214BA17-5E55-4AAE-8D66-7C5DCF1E0329}" destId="{81CADCE5-398A-4EAB-B9D5-CDB221FC565C}" srcOrd="0" destOrd="0" presId="urn:microsoft.com/office/officeart/2008/layout/LinedList"/>
    <dgm:cxn modelId="{B06288CB-6FAA-4671-86DF-BE49E247FDAB}" type="presParOf" srcId="{3214BA17-5E55-4AAE-8D66-7C5DCF1E0329}" destId="{59834B80-725C-49D4-A1FD-AD4A4E80B4B0}" srcOrd="1" destOrd="0" presId="urn:microsoft.com/office/officeart/2008/layout/LinedList"/>
    <dgm:cxn modelId="{F3B18D0C-8688-4A4E-88F4-D3BC647D9D03}" type="presParOf" srcId="{59834B80-725C-49D4-A1FD-AD4A4E80B4B0}" destId="{A5262AC9-0FEB-465D-938A-E981A63B6241}" srcOrd="0" destOrd="0" presId="urn:microsoft.com/office/officeart/2008/layout/LinedList"/>
    <dgm:cxn modelId="{58573447-208E-494B-8FF3-94AD9E418EED}" type="presParOf" srcId="{59834B80-725C-49D4-A1FD-AD4A4E80B4B0}" destId="{F6A69A76-C694-48A0-8030-19DC420987A3}" srcOrd="1" destOrd="0" presId="urn:microsoft.com/office/officeart/2008/layout/LinedList"/>
    <dgm:cxn modelId="{FF0B80B7-EC59-4AC6-AAC3-9708C6732F33}" type="presParOf" srcId="{F6A69A76-C694-48A0-8030-19DC420987A3}" destId="{5B09802E-BA7C-483C-95BA-D07B7498A8CD}" srcOrd="0" destOrd="0" presId="urn:microsoft.com/office/officeart/2008/layout/LinedList"/>
    <dgm:cxn modelId="{64C74783-3760-4F37-9093-64DCEFC1C16D}" type="presParOf" srcId="{F6A69A76-C694-48A0-8030-19DC420987A3}" destId="{DA07FF1A-CA4E-4209-ACAD-B26F7CEC9D6B}" srcOrd="1" destOrd="0" presId="urn:microsoft.com/office/officeart/2008/layout/LinedList"/>
    <dgm:cxn modelId="{9CF20AC7-0191-4079-8BAE-A8DB1E350D39}" type="presParOf" srcId="{DA07FF1A-CA4E-4209-ACAD-B26F7CEC9D6B}" destId="{05D36C41-2C3B-4BAA-93ED-BCE82DAAC825}" srcOrd="0" destOrd="0" presId="urn:microsoft.com/office/officeart/2008/layout/LinedList"/>
    <dgm:cxn modelId="{4D27E80C-B281-442B-958D-228736529845}" type="presParOf" srcId="{DA07FF1A-CA4E-4209-ACAD-B26F7CEC9D6B}" destId="{B15FACFB-911E-4C14-B80A-8D3E748F5F9E}" srcOrd="1" destOrd="0" presId="urn:microsoft.com/office/officeart/2008/layout/LinedList"/>
    <dgm:cxn modelId="{9DCFBB43-1733-4D15-AFD9-070B7381E987}" type="presParOf" srcId="{DA07FF1A-CA4E-4209-ACAD-B26F7CEC9D6B}" destId="{2CED26B0-B127-4509-B7AA-EFE6109975FB}" srcOrd="2" destOrd="0" presId="urn:microsoft.com/office/officeart/2008/layout/LinedList"/>
    <dgm:cxn modelId="{A8DD805A-139B-40BE-9B32-4C0875DC5937}" type="presParOf" srcId="{F6A69A76-C694-48A0-8030-19DC420987A3}" destId="{A2D05D99-C3CF-4B89-869D-18D8D3BBEB69}" srcOrd="2" destOrd="0" presId="urn:microsoft.com/office/officeart/2008/layout/LinedList"/>
    <dgm:cxn modelId="{DEAC416B-740D-4C69-845C-6A1515A128C3}" type="presParOf" srcId="{F6A69A76-C694-48A0-8030-19DC420987A3}" destId="{E898B72D-F571-4455-8B6A-9FD19D6BFDDB}" srcOrd="3" destOrd="0" presId="urn:microsoft.com/office/officeart/2008/layout/LinedList"/>
    <dgm:cxn modelId="{2ADFF863-1AEA-4587-822A-76915B9EE8D6}" type="presParOf" srcId="{F6A69A76-C694-48A0-8030-19DC420987A3}" destId="{513C6915-7C39-40F5-8315-3330968EC38A}" srcOrd="4" destOrd="0" presId="urn:microsoft.com/office/officeart/2008/layout/LinedList"/>
    <dgm:cxn modelId="{0E37C79C-629F-4F3E-873E-3E3E315C362D}" type="presParOf" srcId="{513C6915-7C39-40F5-8315-3330968EC38A}" destId="{363C818F-5B37-4655-934B-409082197481}" srcOrd="0" destOrd="0" presId="urn:microsoft.com/office/officeart/2008/layout/LinedList"/>
    <dgm:cxn modelId="{16F11A3E-62B8-4D39-8286-2219DA9638E1}" type="presParOf" srcId="{513C6915-7C39-40F5-8315-3330968EC38A}" destId="{64F5767C-768B-4332-B7B0-484DFF0B0B30}" srcOrd="1" destOrd="0" presId="urn:microsoft.com/office/officeart/2008/layout/LinedList"/>
    <dgm:cxn modelId="{9A93D1E1-7ED2-40FF-BCF9-57854FF1D739}" type="presParOf" srcId="{513C6915-7C39-40F5-8315-3330968EC38A}" destId="{4CF5D0AD-89DC-4D89-A48C-7C0CA8491459}" srcOrd="2" destOrd="0" presId="urn:microsoft.com/office/officeart/2008/layout/LinedList"/>
    <dgm:cxn modelId="{FA3ABBB6-B7DC-4FEC-A51F-E1161DC3AC7F}" type="presParOf" srcId="{F6A69A76-C694-48A0-8030-19DC420987A3}" destId="{CF2847EA-6939-4347-A25E-0967A2BC16E3}" srcOrd="5" destOrd="0" presId="urn:microsoft.com/office/officeart/2008/layout/LinedList"/>
    <dgm:cxn modelId="{847F3F52-7F5B-4B73-BCA2-AB16BBBC5DCB}" type="presParOf" srcId="{F6A69A76-C694-48A0-8030-19DC420987A3}" destId="{F6244C1C-6489-4B8A-A2D3-7ED2D3E44B50}" srcOrd="6" destOrd="0" presId="urn:microsoft.com/office/officeart/2008/layout/LinedList"/>
    <dgm:cxn modelId="{AFA0F3D6-2814-4BAF-9D3B-90CA5607013E}" type="presParOf" srcId="{F6A69A76-C694-48A0-8030-19DC420987A3}" destId="{3DE1AB49-D732-4673-9B5A-8F8C2AD83570}" srcOrd="7" destOrd="0" presId="urn:microsoft.com/office/officeart/2008/layout/LinedList"/>
    <dgm:cxn modelId="{C17809B8-5F85-4668-8285-CD2C63EBC36B}" type="presParOf" srcId="{3DE1AB49-D732-4673-9B5A-8F8C2AD83570}" destId="{36403C91-1672-4F2B-AD4A-497DEF483A8D}" srcOrd="0" destOrd="0" presId="urn:microsoft.com/office/officeart/2008/layout/LinedList"/>
    <dgm:cxn modelId="{6B2C19B9-00A7-4AD6-80F4-64B74EB2DB8B}" type="presParOf" srcId="{3DE1AB49-D732-4673-9B5A-8F8C2AD83570}" destId="{BF38187A-E239-48C1-A270-130992C1FACA}" srcOrd="1" destOrd="0" presId="urn:microsoft.com/office/officeart/2008/layout/LinedList"/>
    <dgm:cxn modelId="{48792081-90BC-44C6-AD28-33887F0E95CD}" type="presParOf" srcId="{3DE1AB49-D732-4673-9B5A-8F8C2AD83570}" destId="{119AD375-13E0-47EA-8EE1-019490D68872}" srcOrd="2" destOrd="0" presId="urn:microsoft.com/office/officeart/2008/layout/LinedList"/>
    <dgm:cxn modelId="{0CBB410A-A602-4C40-B88D-E6BD50BAD441}" type="presParOf" srcId="{F6A69A76-C694-48A0-8030-19DC420987A3}" destId="{D0C7E68F-0B0C-4270-BE48-8258F6320990}" srcOrd="8" destOrd="0" presId="urn:microsoft.com/office/officeart/2008/layout/LinedList"/>
    <dgm:cxn modelId="{E51B1EE7-2BC2-4D91-9AA8-E381DA6C443E}" type="presParOf" srcId="{F6A69A76-C694-48A0-8030-19DC420987A3}" destId="{F2606C30-5C55-4793-9169-96ED08EEC1DD}" srcOrd="9"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4B9BFB-5B22-4617-82DB-29186A9B54F8}">
      <dsp:nvSpPr>
        <dsp:cNvPr id="0" name=""/>
        <dsp:cNvSpPr/>
      </dsp:nvSpPr>
      <dsp:spPr>
        <a:xfrm>
          <a:off x="0" y="0"/>
          <a:ext cx="4448175" cy="0"/>
        </a:xfrm>
        <a:prstGeom prst="line">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92A0C9-181C-45D0-9C8B-B953860B4896}">
      <dsp:nvSpPr>
        <dsp:cNvPr id="0" name=""/>
        <dsp:cNvSpPr/>
      </dsp:nvSpPr>
      <dsp:spPr>
        <a:xfrm>
          <a:off x="0" y="0"/>
          <a:ext cx="889635" cy="3581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vert270" wrap="square" lIns="140970" tIns="140970" rIns="140970" bIns="140970" numCol="1" spcCol="1270" anchor="t" anchorCtr="0">
          <a:noAutofit/>
        </a:bodyPr>
        <a:lstStyle/>
        <a:p>
          <a:pPr lvl="0" algn="l" defTabSz="1644650">
            <a:lnSpc>
              <a:spcPct val="90000"/>
            </a:lnSpc>
            <a:spcBef>
              <a:spcPct val="0"/>
            </a:spcBef>
            <a:spcAft>
              <a:spcPct val="35000"/>
            </a:spcAft>
          </a:pPr>
          <a:r>
            <a:rPr lang="en-GB" sz="3700" kern="1200" dirty="0" smtClean="0"/>
            <a:t>Communication</a:t>
          </a:r>
          <a:endParaRPr lang="en-US" sz="3700" kern="1200" dirty="0"/>
        </a:p>
      </dsp:txBody>
      <dsp:txXfrm>
        <a:off x="0" y="0"/>
        <a:ext cx="889635" cy="3581400"/>
      </dsp:txXfrm>
    </dsp:sp>
    <dsp:sp modelId="{AB0A9C27-A435-4276-9D7E-20DEAE4F91FB}">
      <dsp:nvSpPr>
        <dsp:cNvPr id="0" name=""/>
        <dsp:cNvSpPr/>
      </dsp:nvSpPr>
      <dsp:spPr>
        <a:xfrm>
          <a:off x="956357" y="55959"/>
          <a:ext cx="3491817" cy="1119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dirty="0" smtClean="0"/>
            <a:t>Regular updates provided via </a:t>
          </a:r>
          <a:r>
            <a:rPr lang="en-GB" sz="1300" kern="1200" dirty="0" smtClean="0"/>
            <a:t>WhatsApp </a:t>
          </a:r>
          <a:r>
            <a:rPr lang="en-GB" sz="1300" kern="1200" dirty="0" smtClean="0"/>
            <a:t>to both parents and staff.</a:t>
          </a:r>
          <a:endParaRPr lang="en-US" sz="1300" kern="1200" dirty="0"/>
        </a:p>
      </dsp:txBody>
      <dsp:txXfrm>
        <a:off x="956357" y="55959"/>
        <a:ext cx="3491817" cy="1119187"/>
      </dsp:txXfrm>
    </dsp:sp>
    <dsp:sp modelId="{17A6E44B-92AB-4B72-9905-1FCE137B328B}">
      <dsp:nvSpPr>
        <dsp:cNvPr id="0" name=""/>
        <dsp:cNvSpPr/>
      </dsp:nvSpPr>
      <dsp:spPr>
        <a:xfrm>
          <a:off x="889635" y="1175146"/>
          <a:ext cx="3558540" cy="0"/>
        </a:xfrm>
        <a:prstGeom prst="line">
          <a:avLst/>
        </a:prstGeom>
        <a:solidFill>
          <a:schemeClr val="accent1">
            <a:hueOff val="0"/>
            <a:satOff val="0"/>
            <a:lumOff val="0"/>
            <a:alphaOff val="0"/>
          </a:schemeClr>
        </a:solidFill>
        <a:ln w="34925" cap="flat" cmpd="sng" algn="in">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A658BF8-F24A-43CF-82BC-90E4F1995405}">
      <dsp:nvSpPr>
        <dsp:cNvPr id="0" name=""/>
        <dsp:cNvSpPr/>
      </dsp:nvSpPr>
      <dsp:spPr>
        <a:xfrm>
          <a:off x="956357" y="1231106"/>
          <a:ext cx="3491817" cy="1119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dirty="0" smtClean="0"/>
            <a:t>Information poster displayed on the front door with government guild lines during the early stages of the outbreak.</a:t>
          </a:r>
          <a:endParaRPr lang="en-US" sz="1300" kern="1200" dirty="0"/>
        </a:p>
      </dsp:txBody>
      <dsp:txXfrm>
        <a:off x="956357" y="1231106"/>
        <a:ext cx="3491817" cy="1119187"/>
      </dsp:txXfrm>
    </dsp:sp>
    <dsp:sp modelId="{AF30796D-6390-4A40-A98B-F6EE8AB39C4F}">
      <dsp:nvSpPr>
        <dsp:cNvPr id="0" name=""/>
        <dsp:cNvSpPr/>
      </dsp:nvSpPr>
      <dsp:spPr>
        <a:xfrm>
          <a:off x="889635" y="2350293"/>
          <a:ext cx="3558540" cy="0"/>
        </a:xfrm>
        <a:prstGeom prst="line">
          <a:avLst/>
        </a:prstGeom>
        <a:solidFill>
          <a:schemeClr val="accent1">
            <a:hueOff val="0"/>
            <a:satOff val="0"/>
            <a:lumOff val="0"/>
            <a:alphaOff val="0"/>
          </a:schemeClr>
        </a:solidFill>
        <a:ln w="34925" cap="flat" cmpd="sng" algn="in">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CDAB29-DBD9-481A-B335-B82F19FE12F5}">
      <dsp:nvSpPr>
        <dsp:cNvPr id="0" name=""/>
        <dsp:cNvSpPr/>
      </dsp:nvSpPr>
      <dsp:spPr>
        <a:xfrm>
          <a:off x="956357" y="2406253"/>
          <a:ext cx="3491817" cy="1119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dirty="0" smtClean="0"/>
            <a:t>Sent links to parents with government guidance and refreshed them when changed.</a:t>
          </a:r>
          <a:endParaRPr lang="en-US" sz="1300" kern="1200" dirty="0"/>
        </a:p>
      </dsp:txBody>
      <dsp:txXfrm>
        <a:off x="956357" y="2406253"/>
        <a:ext cx="3491817" cy="1119187"/>
      </dsp:txXfrm>
    </dsp:sp>
    <dsp:sp modelId="{4BBE4AF9-C4AD-444E-B83F-9B072623385B}">
      <dsp:nvSpPr>
        <dsp:cNvPr id="0" name=""/>
        <dsp:cNvSpPr/>
      </dsp:nvSpPr>
      <dsp:spPr>
        <a:xfrm>
          <a:off x="889635" y="3525440"/>
          <a:ext cx="3558540" cy="0"/>
        </a:xfrm>
        <a:prstGeom prst="line">
          <a:avLst/>
        </a:prstGeom>
        <a:solidFill>
          <a:schemeClr val="accent1">
            <a:hueOff val="0"/>
            <a:satOff val="0"/>
            <a:lumOff val="0"/>
            <a:alphaOff val="0"/>
          </a:schemeClr>
        </a:solidFill>
        <a:ln w="34925" cap="flat" cmpd="sng" algn="in">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CADCE5-398A-4EAB-B9D5-CDB221FC565C}">
      <dsp:nvSpPr>
        <dsp:cNvPr id="0" name=""/>
        <dsp:cNvSpPr/>
      </dsp:nvSpPr>
      <dsp:spPr>
        <a:xfrm>
          <a:off x="0" y="0"/>
          <a:ext cx="4448175" cy="0"/>
        </a:xfrm>
        <a:prstGeom prst="line">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262AC9-0FEB-465D-938A-E981A63B6241}">
      <dsp:nvSpPr>
        <dsp:cNvPr id="0" name=""/>
        <dsp:cNvSpPr/>
      </dsp:nvSpPr>
      <dsp:spPr>
        <a:xfrm>
          <a:off x="0" y="0"/>
          <a:ext cx="889635" cy="3581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vert270" wrap="square" lIns="137160" tIns="137160" rIns="137160" bIns="137160" numCol="1" spcCol="1270" anchor="t" anchorCtr="0">
          <a:noAutofit/>
        </a:bodyPr>
        <a:lstStyle/>
        <a:p>
          <a:pPr lvl="0" algn="ctr" defTabSz="1600200">
            <a:lnSpc>
              <a:spcPct val="90000"/>
            </a:lnSpc>
            <a:spcBef>
              <a:spcPct val="0"/>
            </a:spcBef>
            <a:spcAft>
              <a:spcPct val="35000"/>
            </a:spcAft>
          </a:pPr>
          <a:r>
            <a:rPr lang="en-GB" sz="3600" kern="1200" dirty="0" smtClean="0"/>
            <a:t>Hygiene</a:t>
          </a:r>
          <a:endParaRPr lang="en-US" sz="3600" kern="1200" dirty="0"/>
        </a:p>
      </dsp:txBody>
      <dsp:txXfrm>
        <a:off x="0" y="0"/>
        <a:ext cx="889635" cy="3581400"/>
      </dsp:txXfrm>
    </dsp:sp>
    <dsp:sp modelId="{B15FACFB-911E-4C14-B80A-8D3E748F5F9E}">
      <dsp:nvSpPr>
        <dsp:cNvPr id="0" name=""/>
        <dsp:cNvSpPr/>
      </dsp:nvSpPr>
      <dsp:spPr>
        <a:xfrm>
          <a:off x="956357" y="55959"/>
          <a:ext cx="3491817" cy="1119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smtClean="0"/>
            <a:t>Updated and changed handwashing signs. Increased the amount of times we washed our hands. All Children's / Staffs hands washed immediately when entering the property.</a:t>
          </a:r>
          <a:endParaRPr lang="en-US" sz="1200" kern="1200" dirty="0" smtClean="0"/>
        </a:p>
        <a:p>
          <a:pPr lvl="0" algn="l" defTabSz="533400">
            <a:lnSpc>
              <a:spcPct val="90000"/>
            </a:lnSpc>
            <a:spcBef>
              <a:spcPct val="0"/>
            </a:spcBef>
            <a:spcAft>
              <a:spcPct val="35000"/>
            </a:spcAft>
          </a:pPr>
          <a:endParaRPr lang="en-US" sz="1200" kern="1200" dirty="0"/>
        </a:p>
      </dsp:txBody>
      <dsp:txXfrm>
        <a:off x="956357" y="55959"/>
        <a:ext cx="3491817" cy="1119187"/>
      </dsp:txXfrm>
    </dsp:sp>
    <dsp:sp modelId="{A2D05D99-C3CF-4B89-869D-18D8D3BBEB69}">
      <dsp:nvSpPr>
        <dsp:cNvPr id="0" name=""/>
        <dsp:cNvSpPr/>
      </dsp:nvSpPr>
      <dsp:spPr>
        <a:xfrm>
          <a:off x="889635" y="1175146"/>
          <a:ext cx="3558540" cy="0"/>
        </a:xfrm>
        <a:prstGeom prst="line">
          <a:avLst/>
        </a:prstGeom>
        <a:solidFill>
          <a:schemeClr val="accent1">
            <a:hueOff val="0"/>
            <a:satOff val="0"/>
            <a:lumOff val="0"/>
            <a:alphaOff val="0"/>
          </a:schemeClr>
        </a:solidFill>
        <a:ln w="34925" cap="flat" cmpd="sng" algn="in">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F5767C-768B-4332-B7B0-484DFF0B0B30}">
      <dsp:nvSpPr>
        <dsp:cNvPr id="0" name=""/>
        <dsp:cNvSpPr/>
      </dsp:nvSpPr>
      <dsp:spPr>
        <a:xfrm>
          <a:off x="956357" y="1231106"/>
          <a:ext cx="3491817" cy="1119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n-GB" sz="1200" kern="1200" dirty="0" smtClean="0"/>
            <a:t>Continual cleaning using Dettol on all surfaces</a:t>
          </a:r>
          <a:endParaRPr lang="en-US" sz="1200" kern="1200" dirty="0"/>
        </a:p>
      </dsp:txBody>
      <dsp:txXfrm>
        <a:off x="956357" y="1231106"/>
        <a:ext cx="3491817" cy="1119187"/>
      </dsp:txXfrm>
    </dsp:sp>
    <dsp:sp modelId="{CF2847EA-6939-4347-A25E-0967A2BC16E3}">
      <dsp:nvSpPr>
        <dsp:cNvPr id="0" name=""/>
        <dsp:cNvSpPr/>
      </dsp:nvSpPr>
      <dsp:spPr>
        <a:xfrm>
          <a:off x="889635" y="2350293"/>
          <a:ext cx="3558540" cy="0"/>
        </a:xfrm>
        <a:prstGeom prst="line">
          <a:avLst/>
        </a:prstGeom>
        <a:solidFill>
          <a:schemeClr val="accent1">
            <a:hueOff val="0"/>
            <a:satOff val="0"/>
            <a:lumOff val="0"/>
            <a:alphaOff val="0"/>
          </a:schemeClr>
        </a:solidFill>
        <a:ln w="34925" cap="flat" cmpd="sng" algn="in">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38187A-E239-48C1-A270-130992C1FACA}">
      <dsp:nvSpPr>
        <dsp:cNvPr id="0" name=""/>
        <dsp:cNvSpPr/>
      </dsp:nvSpPr>
      <dsp:spPr>
        <a:xfrm>
          <a:off x="956357" y="2406253"/>
          <a:ext cx="3491817" cy="1119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n-GB" sz="1200" kern="1200" dirty="0" smtClean="0"/>
            <a:t>Talked about hygiene with the children and the necessity of cleaning your hands more frequently.</a:t>
          </a:r>
          <a:endParaRPr lang="en-US" sz="1200" kern="1200" dirty="0"/>
        </a:p>
      </dsp:txBody>
      <dsp:txXfrm>
        <a:off x="956357" y="2406253"/>
        <a:ext cx="3491817" cy="1119187"/>
      </dsp:txXfrm>
    </dsp:sp>
    <dsp:sp modelId="{D0C7E68F-0B0C-4270-BE48-8258F6320990}">
      <dsp:nvSpPr>
        <dsp:cNvPr id="0" name=""/>
        <dsp:cNvSpPr/>
      </dsp:nvSpPr>
      <dsp:spPr>
        <a:xfrm>
          <a:off x="889635" y="3525440"/>
          <a:ext cx="3558540" cy="0"/>
        </a:xfrm>
        <a:prstGeom prst="line">
          <a:avLst/>
        </a:prstGeom>
        <a:solidFill>
          <a:schemeClr val="accent1">
            <a:hueOff val="0"/>
            <a:satOff val="0"/>
            <a:lumOff val="0"/>
            <a:alphaOff val="0"/>
          </a:schemeClr>
        </a:solidFill>
        <a:ln w="34925" cap="flat" cmpd="sng" algn="in">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5/18/2020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77380975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571421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256105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504296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5/18/2020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99250934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5/18/2020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105715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5/18/2020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891381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5/18/2020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147159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5/18/2020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901049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5/18/2020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40365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5/18/2020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73932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5/18/2020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856286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orient="horz" pos="1368">
          <p15:clr>
            <a:srgbClr val="F26B43"/>
          </p15:clr>
        </p15:guide>
        <p15:guide id="4294967295" orient="horz" pos="1440">
          <p15:clr>
            <a:srgbClr val="F26B43"/>
          </p15:clr>
        </p15:guide>
        <p15:guide id="4294967295" orient="horz" pos="3696">
          <p15:clr>
            <a:srgbClr val="F26B43"/>
          </p15:clr>
        </p15:guide>
        <p15:guide id="4294967295" orient="horz" pos="432">
          <p15:clr>
            <a:srgbClr val="F26B43"/>
          </p15:clr>
        </p15:guide>
        <p15:guide id="4294967295" orient="horz" pos="1512">
          <p15:clr>
            <a:srgbClr val="F26B43"/>
          </p15:clr>
        </p15:guide>
        <p15:guide id="4294967295" pos="6912">
          <p15:clr>
            <a:srgbClr val="F26B43"/>
          </p15:clr>
        </p15:guide>
        <p15:guide id="4294967295" pos="936">
          <p15:clr>
            <a:srgbClr val="F26B43"/>
          </p15:clr>
        </p15:guide>
        <p15:guide id="4294967295"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606731"/>
            <a:ext cx="8361229" cy="2279949"/>
          </a:xfrm>
        </p:spPr>
        <p:txBody>
          <a:bodyPr/>
          <a:lstStyle/>
          <a:p>
            <a:r>
              <a:rPr lang="en-GB" sz="5400" dirty="0" smtClean="0"/>
              <a:t>How we </a:t>
            </a:r>
            <a:r>
              <a:rPr lang="en-GB" sz="5400" dirty="0" smtClean="0"/>
              <a:t>continue to deal with coronavirus. </a:t>
            </a:r>
            <a:br>
              <a:rPr lang="en-GB" sz="5400" dirty="0" smtClean="0"/>
            </a:br>
            <a:r>
              <a:rPr lang="en-GB" sz="5400" dirty="0" smtClean="0"/>
              <a:t>Briefing</a:t>
            </a:r>
            <a:endParaRPr lang="en-US" sz="5400" dirty="0"/>
          </a:p>
        </p:txBody>
      </p:sp>
      <p:sp>
        <p:nvSpPr>
          <p:cNvPr id="3" name="Subtitle 2"/>
          <p:cNvSpPr>
            <a:spLocks noGrp="1"/>
          </p:cNvSpPr>
          <p:nvPr>
            <p:ph type="subTitle" idx="1"/>
          </p:nvPr>
        </p:nvSpPr>
        <p:spPr/>
        <p:txBody>
          <a:bodyPr/>
          <a:lstStyle/>
          <a:p>
            <a:r>
              <a:rPr lang="en-GB" i="1" u="sng" dirty="0" smtClean="0"/>
              <a:t>Little Gem’s Childminding</a:t>
            </a:r>
            <a:endParaRPr lang="en-US" i="1" u="sng"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0714383" y="567690"/>
            <a:ext cx="738505" cy="693420"/>
          </a:xfrm>
          <a:prstGeom prst="rect">
            <a:avLst/>
          </a:prstGeom>
          <a:noFill/>
          <a:ln>
            <a:noFill/>
          </a:ln>
        </p:spPr>
      </p:pic>
    </p:spTree>
    <p:extLst>
      <p:ext uri="{BB962C8B-B14F-4D97-AF65-F5344CB8AC3E}">
        <p14:creationId xmlns:p14="http://schemas.microsoft.com/office/powerpoint/2010/main" val="2028550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025" y="1097281"/>
            <a:ext cx="9612971" cy="1123406"/>
          </a:xfrm>
        </p:spPr>
        <p:txBody>
          <a:bodyPr>
            <a:normAutofit fontScale="90000"/>
          </a:bodyPr>
          <a:lstStyle/>
          <a:p>
            <a:pPr algn="ctr"/>
            <a:r>
              <a:rPr lang="en-GB" sz="2000" b="1" dirty="0" smtClean="0">
                <a:solidFill>
                  <a:schemeClr val="bg1"/>
                </a:solidFill>
              </a:rPr>
              <a:t>First and foremost all feedback and new ideas will be greatly appreciated from parents children and staff</a:t>
            </a:r>
            <a:br>
              <a:rPr lang="en-GB" sz="2000" b="1" dirty="0" smtClean="0">
                <a:solidFill>
                  <a:schemeClr val="bg1"/>
                </a:solidFill>
              </a:rPr>
            </a:br>
            <a:r>
              <a:rPr lang="en-GB" sz="2000" b="1" dirty="0" smtClean="0">
                <a:solidFill>
                  <a:schemeClr val="bg1"/>
                </a:solidFill>
              </a:rPr>
              <a:t>We would like to do the following during the shutdown period to do what we can for the children and parents  and what we have already </a:t>
            </a:r>
            <a:r>
              <a:rPr lang="en-GB" sz="2000" b="1" dirty="0" smtClean="0">
                <a:solidFill>
                  <a:schemeClr val="bg1"/>
                </a:solidFill>
              </a:rPr>
              <a:t>done</a:t>
            </a:r>
            <a:br>
              <a:rPr lang="en-GB" sz="2000" b="1" dirty="0" smtClean="0">
                <a:solidFill>
                  <a:schemeClr val="bg1"/>
                </a:solidFill>
              </a:rPr>
            </a:br>
            <a:endParaRPr lang="en-US" sz="2000" b="1" dirty="0">
              <a:solidFill>
                <a:schemeClr val="bg1"/>
              </a:solidFill>
            </a:endParaRPr>
          </a:p>
        </p:txBody>
      </p:sp>
      <p:sp>
        <p:nvSpPr>
          <p:cNvPr id="3" name="Text Placeholder 2"/>
          <p:cNvSpPr>
            <a:spLocks noGrp="1"/>
          </p:cNvSpPr>
          <p:nvPr>
            <p:ph type="body" idx="1"/>
          </p:nvPr>
        </p:nvSpPr>
        <p:spPr>
          <a:xfrm>
            <a:off x="765025" y="2220687"/>
            <a:ext cx="9612971" cy="3138965"/>
          </a:xfrm>
        </p:spPr>
        <p:txBody>
          <a:bodyPr>
            <a:normAutofit fontScale="92500"/>
          </a:bodyPr>
          <a:lstStyle/>
          <a:p>
            <a:pPr marL="285750" indent="-285750" algn="l">
              <a:buFont typeface="Arial" panose="020B0604020202020204" pitchFamily="34" charset="0"/>
              <a:buChar char="•"/>
            </a:pPr>
            <a:r>
              <a:rPr lang="en-GB" sz="1800" dirty="0" smtClean="0">
                <a:solidFill>
                  <a:schemeClr val="bg1"/>
                </a:solidFill>
              </a:rPr>
              <a:t>Sent school starter checklists to those moving up to reception in September.</a:t>
            </a:r>
          </a:p>
          <a:p>
            <a:pPr marL="285750" indent="-285750" algn="l">
              <a:buFont typeface="Arial" panose="020B0604020202020204" pitchFamily="34" charset="0"/>
              <a:buChar char="•"/>
            </a:pPr>
            <a:r>
              <a:rPr lang="en-GB" sz="1800" dirty="0" smtClean="0">
                <a:solidFill>
                  <a:schemeClr val="bg1"/>
                </a:solidFill>
              </a:rPr>
              <a:t>Sent parents link to twinkle, jolly phonics and various other helpful sites.</a:t>
            </a:r>
          </a:p>
          <a:p>
            <a:pPr marL="285750" indent="-285750" algn="l">
              <a:buFont typeface="Arial" panose="020B0604020202020204" pitchFamily="34" charset="0"/>
              <a:buChar char="•"/>
            </a:pPr>
            <a:r>
              <a:rPr lang="en-GB" sz="1800" dirty="0" smtClean="0">
                <a:solidFill>
                  <a:schemeClr val="bg1"/>
                </a:solidFill>
              </a:rPr>
              <a:t>Sent parents of EYFS children the </a:t>
            </a:r>
            <a:r>
              <a:rPr lang="en-GB" sz="1800" dirty="0" smtClean="0">
                <a:solidFill>
                  <a:schemeClr val="bg1"/>
                </a:solidFill>
              </a:rPr>
              <a:t>children's </a:t>
            </a:r>
            <a:r>
              <a:rPr lang="en-GB" sz="1800" dirty="0" smtClean="0">
                <a:solidFill>
                  <a:schemeClr val="bg1"/>
                </a:solidFill>
              </a:rPr>
              <a:t>next step and ideas for encouraging and improving those.</a:t>
            </a:r>
          </a:p>
          <a:p>
            <a:pPr marL="285750" indent="-285750" algn="l">
              <a:buFont typeface="Arial" panose="020B0604020202020204" pitchFamily="34" charset="0"/>
              <a:buChar char="•"/>
            </a:pPr>
            <a:r>
              <a:rPr lang="en-GB" sz="1800" dirty="0" smtClean="0">
                <a:solidFill>
                  <a:schemeClr val="bg1"/>
                </a:solidFill>
              </a:rPr>
              <a:t>Created Zoom playgroup and staff educating sessions.</a:t>
            </a:r>
          </a:p>
          <a:p>
            <a:pPr marL="285750" indent="-285750" algn="l">
              <a:buFont typeface="Arial" panose="020B0604020202020204" pitchFamily="34" charset="0"/>
              <a:buChar char="•"/>
            </a:pPr>
            <a:r>
              <a:rPr lang="en-GB" sz="1800" dirty="0" smtClean="0">
                <a:solidFill>
                  <a:schemeClr val="bg1"/>
                </a:solidFill>
              </a:rPr>
              <a:t>Ask older children; school age, to all design and create a poster to spread love and happiness.</a:t>
            </a:r>
          </a:p>
          <a:p>
            <a:pPr marL="285750" indent="-285750" algn="l">
              <a:buFont typeface="Arial" panose="020B0604020202020204" pitchFamily="34" charset="0"/>
              <a:buChar char="•"/>
            </a:pPr>
            <a:r>
              <a:rPr lang="en-GB" sz="1800" dirty="0" smtClean="0">
                <a:solidFill>
                  <a:schemeClr val="bg1"/>
                </a:solidFill>
              </a:rPr>
              <a:t>Ask the children to write some fact sheets on travel, map of the world, other countries, do some drawings and flags. Please send pictures of their work so it can be displayed on our Paddington bear exploration display so they can see and what they would like to add to them</a:t>
            </a:r>
          </a:p>
          <a:p>
            <a:pPr marL="285750" indent="-285750" algn="l">
              <a:buFont typeface="Arial" panose="020B0604020202020204" pitchFamily="34" charset="0"/>
              <a:buChar char="•"/>
            </a:pPr>
            <a:endParaRPr lang="en-GB" sz="1600" dirty="0" smtClean="0"/>
          </a:p>
          <a:p>
            <a:pPr marL="285750" indent="-285750" algn="l">
              <a:buFont typeface="Arial" panose="020B0604020202020204" pitchFamily="34" charset="0"/>
              <a:buChar char="•"/>
            </a:pPr>
            <a:endParaRPr lang="en-US" sz="1600" dirty="0"/>
          </a:p>
        </p:txBody>
      </p:sp>
    </p:spTree>
    <p:extLst>
      <p:ext uri="{BB962C8B-B14F-4D97-AF65-F5344CB8AC3E}">
        <p14:creationId xmlns:p14="http://schemas.microsoft.com/office/powerpoint/2010/main" val="283544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fade">
                                      <p:cBhvr>
                                        <p:cTn id="46" dur="1000"/>
                                        <p:tgtEl>
                                          <p:spTgt spid="3">
                                            <p:txEl>
                                              <p:pRg st="5" end="5"/>
                                            </p:txEl>
                                          </p:spTgt>
                                        </p:tgtEl>
                                      </p:cBhvr>
                                    </p:animEffect>
                                    <p:anim calcmode="lin" valueType="num">
                                      <p:cBhvr>
                                        <p:cTn id="4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smtClean="0">
                <a:solidFill>
                  <a:srgbClr val="00B050"/>
                </a:solidFill>
              </a:rPr>
              <a:t>How we are going to continue planning for the new Pre-School </a:t>
            </a:r>
            <a:r>
              <a:rPr lang="en-GB" dirty="0" smtClean="0">
                <a:solidFill>
                  <a:srgbClr val="00B050"/>
                </a:solidFill>
              </a:rPr>
              <a:t/>
            </a:r>
            <a:br>
              <a:rPr lang="en-GB" dirty="0" smtClean="0">
                <a:solidFill>
                  <a:srgbClr val="00B050"/>
                </a:solidFill>
              </a:rPr>
            </a:br>
            <a:r>
              <a:rPr lang="en-GB" dirty="0" smtClean="0">
                <a:solidFill>
                  <a:srgbClr val="00B050"/>
                </a:solidFill>
              </a:rPr>
              <a:t>and </a:t>
            </a:r>
            <a:r>
              <a:rPr lang="en-GB" dirty="0" smtClean="0">
                <a:solidFill>
                  <a:srgbClr val="00B050"/>
                </a:solidFill>
              </a:rPr>
              <a:t>Afterschool club</a:t>
            </a:r>
            <a:endParaRPr lang="en-US" dirty="0">
              <a:solidFill>
                <a:srgbClr val="00B050"/>
              </a:solidFill>
            </a:endParaRPr>
          </a:p>
        </p:txBody>
      </p:sp>
      <p:sp>
        <p:nvSpPr>
          <p:cNvPr id="3" name="Text Placeholder 2"/>
          <p:cNvSpPr>
            <a:spLocks noGrp="1"/>
          </p:cNvSpPr>
          <p:nvPr>
            <p:ph type="body" idx="1"/>
          </p:nvPr>
        </p:nvSpPr>
        <p:spPr/>
        <p:txBody>
          <a:bodyPr/>
          <a:lstStyle/>
          <a:p>
            <a:pPr algn="ctr"/>
            <a:r>
              <a:rPr lang="en-GB" dirty="0" smtClean="0"/>
              <a:t>Staff</a:t>
            </a:r>
            <a:endParaRPr lang="en-US" dirty="0"/>
          </a:p>
        </p:txBody>
      </p:sp>
      <p:sp>
        <p:nvSpPr>
          <p:cNvPr id="4" name="Content Placeholder 3"/>
          <p:cNvSpPr>
            <a:spLocks noGrp="1"/>
          </p:cNvSpPr>
          <p:nvPr>
            <p:ph sz="half" idx="2"/>
          </p:nvPr>
        </p:nvSpPr>
        <p:spPr/>
        <p:txBody>
          <a:bodyPr>
            <a:normAutofit fontScale="92500" lnSpcReduction="10000"/>
          </a:bodyPr>
          <a:lstStyle/>
          <a:p>
            <a:r>
              <a:rPr lang="en-GB" sz="1600" dirty="0" smtClean="0"/>
              <a:t>Zoom staff meeting</a:t>
            </a:r>
          </a:p>
          <a:p>
            <a:r>
              <a:rPr lang="en-GB" sz="1600" dirty="0" smtClean="0"/>
              <a:t>Arrange interviews for new staff via Phone call and Zoom</a:t>
            </a:r>
          </a:p>
          <a:p>
            <a:r>
              <a:rPr lang="en-GB" sz="1600" dirty="0" smtClean="0"/>
              <a:t>Staff training.</a:t>
            </a:r>
          </a:p>
          <a:p>
            <a:r>
              <a:rPr lang="en-GB" sz="1600" dirty="0" smtClean="0"/>
              <a:t>Plan the 1</a:t>
            </a:r>
            <a:r>
              <a:rPr lang="en-GB" sz="1600" baseline="30000" dirty="0" smtClean="0"/>
              <a:t>st</a:t>
            </a:r>
            <a:r>
              <a:rPr lang="en-GB" sz="1600" dirty="0" smtClean="0"/>
              <a:t> term – open days, initial activities, meal plan, staff rota.</a:t>
            </a:r>
          </a:p>
          <a:p>
            <a:r>
              <a:rPr lang="en-GB" sz="1600" dirty="0" smtClean="0"/>
              <a:t>Research visitors from local community for themed talks. Fire fighters, police officers, dancers, doctors, chefs.</a:t>
            </a:r>
          </a:p>
          <a:p>
            <a:endParaRPr lang="en-US" dirty="0"/>
          </a:p>
        </p:txBody>
      </p:sp>
      <p:sp>
        <p:nvSpPr>
          <p:cNvPr id="5" name="Text Placeholder 4"/>
          <p:cNvSpPr>
            <a:spLocks noGrp="1"/>
          </p:cNvSpPr>
          <p:nvPr>
            <p:ph type="body" sz="quarter" idx="3"/>
          </p:nvPr>
        </p:nvSpPr>
        <p:spPr/>
        <p:txBody>
          <a:bodyPr/>
          <a:lstStyle/>
          <a:p>
            <a:pPr algn="ctr"/>
            <a:r>
              <a:rPr lang="en-GB" dirty="0" smtClean="0"/>
              <a:t>Admin</a:t>
            </a:r>
            <a:endParaRPr lang="en-US" dirty="0"/>
          </a:p>
        </p:txBody>
      </p:sp>
      <p:sp>
        <p:nvSpPr>
          <p:cNvPr id="6" name="Content Placeholder 5"/>
          <p:cNvSpPr>
            <a:spLocks noGrp="1"/>
          </p:cNvSpPr>
          <p:nvPr>
            <p:ph sz="quarter" idx="4"/>
          </p:nvPr>
        </p:nvSpPr>
        <p:spPr>
          <a:xfrm>
            <a:off x="6525014" y="3305207"/>
            <a:ext cx="4443984" cy="3137796"/>
          </a:xfrm>
        </p:spPr>
        <p:txBody>
          <a:bodyPr>
            <a:normAutofit/>
          </a:bodyPr>
          <a:lstStyle/>
          <a:p>
            <a:r>
              <a:rPr lang="en-GB" sz="1600" dirty="0" smtClean="0"/>
              <a:t>Rebrand and create a new welcome parent brochure – facts fees and photos.</a:t>
            </a:r>
          </a:p>
          <a:p>
            <a:r>
              <a:rPr lang="en-GB" sz="1600" dirty="0" smtClean="0"/>
              <a:t>Complete Website with designer</a:t>
            </a:r>
          </a:p>
          <a:p>
            <a:r>
              <a:rPr lang="en-GB" sz="1600" dirty="0" smtClean="0"/>
              <a:t>Employ 4 new staff on a temporary basis and arrange necessary checks and training</a:t>
            </a:r>
          </a:p>
          <a:p>
            <a:r>
              <a:rPr lang="en-GB" sz="1600" dirty="0" smtClean="0"/>
              <a:t>Liaise with Dartford living, Childcare.co.uk and other advertising sites.</a:t>
            </a:r>
          </a:p>
          <a:p>
            <a:endParaRPr lang="en-GB" sz="1600" dirty="0" smtClean="0"/>
          </a:p>
          <a:p>
            <a:endParaRPr lang="en-US" dirty="0"/>
          </a:p>
        </p:txBody>
      </p:sp>
    </p:spTree>
    <p:extLst>
      <p:ext uri="{BB962C8B-B14F-4D97-AF65-F5344CB8AC3E}">
        <p14:creationId xmlns:p14="http://schemas.microsoft.com/office/powerpoint/2010/main" val="215113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1000"/>
                                        <p:tgtEl>
                                          <p:spTgt spid="4">
                                            <p:txEl>
                                              <p:pRg st="0" end="0"/>
                                            </p:txEl>
                                          </p:spTgt>
                                        </p:tgtEl>
                                      </p:cBhvr>
                                    </p:animEffect>
                                    <p:anim calcmode="lin" valueType="num">
                                      <p:cBhvr>
                                        <p:cTn id="1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fade">
                                      <p:cBhvr>
                                        <p:cTn id="22" dur="1000"/>
                                        <p:tgtEl>
                                          <p:spTgt spid="4">
                                            <p:txEl>
                                              <p:pRg st="1" end="1"/>
                                            </p:txEl>
                                          </p:spTgt>
                                        </p:tgtEl>
                                      </p:cBhvr>
                                    </p:animEffect>
                                    <p:anim calcmode="lin" valueType="num">
                                      <p:cBhvr>
                                        <p:cTn id="2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fade">
                                      <p:cBhvr>
                                        <p:cTn id="27" dur="1000"/>
                                        <p:tgtEl>
                                          <p:spTgt spid="4">
                                            <p:txEl>
                                              <p:pRg st="2" end="2"/>
                                            </p:txEl>
                                          </p:spTgt>
                                        </p:tgtEl>
                                      </p:cBhvr>
                                    </p:animEffect>
                                    <p:anim calcmode="lin" valueType="num">
                                      <p:cBhvr>
                                        <p:cTn id="2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fade">
                                      <p:cBhvr>
                                        <p:cTn id="32" dur="1000"/>
                                        <p:tgtEl>
                                          <p:spTgt spid="4">
                                            <p:txEl>
                                              <p:pRg st="3" end="3"/>
                                            </p:txEl>
                                          </p:spTgt>
                                        </p:tgtEl>
                                      </p:cBhvr>
                                    </p:animEffect>
                                    <p:anim calcmode="lin" valueType="num">
                                      <p:cBhvr>
                                        <p:cTn id="3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3" end="3"/>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Effect transition="in" filter="fade">
                                      <p:cBhvr>
                                        <p:cTn id="37" dur="1000"/>
                                        <p:tgtEl>
                                          <p:spTgt spid="4">
                                            <p:txEl>
                                              <p:pRg st="4" end="4"/>
                                            </p:txEl>
                                          </p:spTgt>
                                        </p:tgtEl>
                                      </p:cBhvr>
                                    </p:animEffect>
                                    <p:anim calcmode="lin" valueType="num">
                                      <p:cBhvr>
                                        <p:cTn id="3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5">
                                            <p:txEl>
                                              <p:pRg st="0" end="0"/>
                                            </p:txEl>
                                          </p:spTgt>
                                        </p:tgtEl>
                                        <p:attrNameLst>
                                          <p:attrName>style.visibility</p:attrName>
                                        </p:attrNameLst>
                                      </p:cBhvr>
                                      <p:to>
                                        <p:strVal val="visible"/>
                                      </p:to>
                                    </p:set>
                                    <p:animEffect transition="in" filter="fade">
                                      <p:cBhvr>
                                        <p:cTn id="44" dur="500"/>
                                        <p:tgtEl>
                                          <p:spTgt spid="5">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Effect transition="in" filter="fade">
                                      <p:cBhvr>
                                        <p:cTn id="49" dur="1000"/>
                                        <p:tgtEl>
                                          <p:spTgt spid="6">
                                            <p:txEl>
                                              <p:pRg st="0" end="0"/>
                                            </p:txEl>
                                          </p:spTgt>
                                        </p:tgtEl>
                                      </p:cBhvr>
                                    </p:animEffect>
                                    <p:anim calcmode="lin" valueType="num">
                                      <p:cBhvr>
                                        <p:cTn id="5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0" end="0"/>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6">
                                            <p:txEl>
                                              <p:pRg st="1" end="1"/>
                                            </p:txEl>
                                          </p:spTgt>
                                        </p:tgtEl>
                                        <p:attrNameLst>
                                          <p:attrName>style.visibility</p:attrName>
                                        </p:attrNameLst>
                                      </p:cBhvr>
                                      <p:to>
                                        <p:strVal val="visible"/>
                                      </p:to>
                                    </p:set>
                                    <p:animEffect transition="in" filter="fade">
                                      <p:cBhvr>
                                        <p:cTn id="54" dur="1000"/>
                                        <p:tgtEl>
                                          <p:spTgt spid="6">
                                            <p:txEl>
                                              <p:pRg st="1" end="1"/>
                                            </p:txEl>
                                          </p:spTgt>
                                        </p:tgtEl>
                                      </p:cBhvr>
                                    </p:animEffect>
                                    <p:anim calcmode="lin" valueType="num">
                                      <p:cBhvr>
                                        <p:cTn id="5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56" dur="1000" fill="hold"/>
                                        <p:tgtEl>
                                          <p:spTgt spid="6">
                                            <p:txEl>
                                              <p:pRg st="1" end="1"/>
                                            </p:txEl>
                                          </p:spTgt>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6">
                                            <p:txEl>
                                              <p:pRg st="2" end="2"/>
                                            </p:txEl>
                                          </p:spTgt>
                                        </p:tgtEl>
                                        <p:attrNameLst>
                                          <p:attrName>style.visibility</p:attrName>
                                        </p:attrNameLst>
                                      </p:cBhvr>
                                      <p:to>
                                        <p:strVal val="visible"/>
                                      </p:to>
                                    </p:set>
                                    <p:animEffect transition="in" filter="fade">
                                      <p:cBhvr>
                                        <p:cTn id="59" dur="1000"/>
                                        <p:tgtEl>
                                          <p:spTgt spid="6">
                                            <p:txEl>
                                              <p:pRg st="2" end="2"/>
                                            </p:txEl>
                                          </p:spTgt>
                                        </p:tgtEl>
                                      </p:cBhvr>
                                    </p:animEffect>
                                    <p:anim calcmode="lin" valueType="num">
                                      <p:cBhvr>
                                        <p:cTn id="60"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61" dur="1000" fill="hold"/>
                                        <p:tgtEl>
                                          <p:spTgt spid="6">
                                            <p:txEl>
                                              <p:pRg st="2" end="2"/>
                                            </p:txEl>
                                          </p:spTgt>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6">
                                            <p:txEl>
                                              <p:pRg st="3" end="3"/>
                                            </p:txEl>
                                          </p:spTgt>
                                        </p:tgtEl>
                                        <p:attrNameLst>
                                          <p:attrName>style.visibility</p:attrName>
                                        </p:attrNameLst>
                                      </p:cBhvr>
                                      <p:to>
                                        <p:strVal val="visible"/>
                                      </p:to>
                                    </p:set>
                                    <p:animEffect transition="in" filter="fade">
                                      <p:cBhvr>
                                        <p:cTn id="64" dur="1000"/>
                                        <p:tgtEl>
                                          <p:spTgt spid="6">
                                            <p:txEl>
                                              <p:pRg st="3" end="3"/>
                                            </p:txEl>
                                          </p:spTgt>
                                        </p:tgtEl>
                                      </p:cBhvr>
                                    </p:animEffect>
                                    <p:anim calcmode="lin" valueType="num">
                                      <p:cBhvr>
                                        <p:cTn id="65"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66"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24989"/>
          </a:xfrm>
        </p:spPr>
        <p:txBody>
          <a:bodyPr/>
          <a:lstStyle/>
          <a:p>
            <a:pPr algn="ctr"/>
            <a:r>
              <a:rPr lang="en-GB" dirty="0" smtClean="0"/>
              <a:t>Immediate Actions Implemented</a:t>
            </a:r>
            <a:endParaRPr lang="en-US"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96649776"/>
              </p:ext>
            </p:extLst>
          </p:nvPr>
        </p:nvGraphicFramePr>
        <p:xfrm>
          <a:off x="1371600" y="2286000"/>
          <a:ext cx="4448175"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3585451787"/>
              </p:ext>
            </p:extLst>
          </p:nvPr>
        </p:nvGraphicFramePr>
        <p:xfrm>
          <a:off x="6524625" y="2286000"/>
          <a:ext cx="4448175" cy="3581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7" name="Picture 6"/>
          <p:cNvPicPr/>
          <p:nvPr/>
        </p:nvPicPr>
        <p:blipFill>
          <a:blip r:embed="rId12">
            <a:extLst>
              <a:ext uri="{28A0092B-C50C-407E-A947-70E740481C1C}">
                <a14:useLocalDpi xmlns:a14="http://schemas.microsoft.com/office/drawing/2010/main" val="0"/>
              </a:ext>
            </a:extLst>
          </a:blip>
          <a:srcRect/>
          <a:stretch>
            <a:fillRect/>
          </a:stretch>
        </p:blipFill>
        <p:spPr bwMode="auto">
          <a:xfrm>
            <a:off x="10714383" y="567690"/>
            <a:ext cx="738505" cy="693420"/>
          </a:xfrm>
          <a:prstGeom prst="rect">
            <a:avLst/>
          </a:prstGeom>
          <a:noFill/>
          <a:ln>
            <a:noFill/>
          </a:ln>
        </p:spPr>
      </p:pic>
    </p:spTree>
    <p:extLst>
      <p:ext uri="{BB962C8B-B14F-4D97-AF65-F5344CB8AC3E}">
        <p14:creationId xmlns:p14="http://schemas.microsoft.com/office/powerpoint/2010/main" val="2763563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6"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smtClean="0"/>
              <a:t>Hygiene</a:t>
            </a:r>
            <a:endParaRPr lang="en-US" sz="4000" dirty="0"/>
          </a:p>
        </p:txBody>
      </p:sp>
      <p:sp>
        <p:nvSpPr>
          <p:cNvPr id="3" name="Picture Placeholder 2"/>
          <p:cNvSpPr>
            <a:spLocks noGrp="1"/>
          </p:cNvSpPr>
          <p:nvPr>
            <p:ph type="pic" idx="1"/>
          </p:nvPr>
        </p:nvSpPr>
        <p:spPr/>
      </p:sp>
      <p:sp>
        <p:nvSpPr>
          <p:cNvPr id="4" name="Text Placeholder 3"/>
          <p:cNvSpPr>
            <a:spLocks noGrp="1"/>
          </p:cNvSpPr>
          <p:nvPr>
            <p:ph type="body" sz="half" idx="2"/>
          </p:nvPr>
        </p:nvSpPr>
        <p:spPr/>
        <p:txBody>
          <a:bodyPr>
            <a:normAutofit fontScale="92500" lnSpcReduction="20000"/>
          </a:bodyPr>
          <a:lstStyle/>
          <a:p>
            <a:r>
              <a:rPr lang="en-GB" dirty="0"/>
              <a:t>Updated and changed handwashing signs. Increased the amount of times we washed our hands. All Children's / Staffs hands washed immediately when entering the property. </a:t>
            </a:r>
            <a:endParaRPr lang="en-GB" dirty="0" smtClean="0"/>
          </a:p>
          <a:p>
            <a:r>
              <a:rPr lang="en-GB" dirty="0" smtClean="0"/>
              <a:t>Continual </a:t>
            </a:r>
            <a:r>
              <a:rPr lang="en-GB" dirty="0"/>
              <a:t>cleaning using Dettol on all </a:t>
            </a:r>
            <a:r>
              <a:rPr lang="en-GB" dirty="0" smtClean="0"/>
              <a:t>surfaces</a:t>
            </a:r>
          </a:p>
          <a:p>
            <a:r>
              <a:rPr lang="en-GB" dirty="0"/>
              <a:t>Talked about hygiene with the children and the necessity of cleaning your hands more frequently.</a:t>
            </a:r>
          </a:p>
          <a:p>
            <a:endParaRPr lang="en-GB" dirty="0" smtClean="0"/>
          </a:p>
          <a:p>
            <a:endParaRPr lang="en-GB" dirty="0"/>
          </a:p>
          <a:p>
            <a:endParaRPr lang="en-US" dirty="0"/>
          </a:p>
        </p:txBody>
      </p:sp>
      <p:sp>
        <p:nvSpPr>
          <p:cNvPr id="6" name="TextBox 5"/>
          <p:cNvSpPr txBox="1"/>
          <p:nvPr/>
        </p:nvSpPr>
        <p:spPr>
          <a:xfrm>
            <a:off x="5603966" y="574766"/>
            <a:ext cx="6426925" cy="646331"/>
          </a:xfrm>
          <a:prstGeom prst="rect">
            <a:avLst/>
          </a:prstGeom>
          <a:noFill/>
        </p:spPr>
        <p:txBody>
          <a:bodyPr wrap="square" rtlCol="0">
            <a:spAutoFit/>
          </a:bodyPr>
          <a:lstStyle/>
          <a:p>
            <a:r>
              <a:rPr lang="en-GB" b="1" dirty="0" smtClean="0"/>
              <a:t>Further to the ever evolving situation additional precautions were undertaken such as : -</a:t>
            </a:r>
          </a:p>
        </p:txBody>
      </p:sp>
      <p:sp>
        <p:nvSpPr>
          <p:cNvPr id="8" name="TextBox 7"/>
          <p:cNvSpPr txBox="1"/>
          <p:nvPr/>
        </p:nvSpPr>
        <p:spPr>
          <a:xfrm>
            <a:off x="5747657" y="1371600"/>
            <a:ext cx="5982789" cy="5078313"/>
          </a:xfrm>
          <a:prstGeom prst="rect">
            <a:avLst/>
          </a:prstGeom>
          <a:noFill/>
        </p:spPr>
        <p:txBody>
          <a:bodyPr wrap="square" rtlCol="0">
            <a:spAutoFit/>
          </a:bodyPr>
          <a:lstStyle/>
          <a:p>
            <a:r>
              <a:rPr lang="en-GB" dirty="0" smtClean="0"/>
              <a:t>Washed all bedding after each use instead of each child’s weekly</a:t>
            </a:r>
          </a:p>
          <a:p>
            <a:endParaRPr lang="en-GB" dirty="0"/>
          </a:p>
          <a:p>
            <a:r>
              <a:rPr lang="en-GB" dirty="0" smtClean="0"/>
              <a:t>Removed games / toys that encouraged close contact e.g. ‘</a:t>
            </a:r>
            <a:r>
              <a:rPr lang="en-GB" i="1" dirty="0" smtClean="0"/>
              <a:t>speak out’.</a:t>
            </a:r>
          </a:p>
          <a:p>
            <a:endParaRPr lang="en-GB" i="1" dirty="0"/>
          </a:p>
          <a:p>
            <a:r>
              <a:rPr lang="en-GB" dirty="0" smtClean="0"/>
              <a:t>Deep clean carried out throughout all potential areas of risk including the following :</a:t>
            </a:r>
          </a:p>
          <a:p>
            <a:endParaRPr lang="en-GB" dirty="0"/>
          </a:p>
          <a:p>
            <a:r>
              <a:rPr lang="en-GB" dirty="0" smtClean="0"/>
              <a:t>Deep clean with Dettol.</a:t>
            </a:r>
          </a:p>
          <a:p>
            <a:endParaRPr lang="en-GB" dirty="0"/>
          </a:p>
          <a:p>
            <a:r>
              <a:rPr lang="en-GB" dirty="0" smtClean="0"/>
              <a:t>Dettol all toys.</a:t>
            </a:r>
          </a:p>
          <a:p>
            <a:endParaRPr lang="en-GB" dirty="0"/>
          </a:p>
          <a:p>
            <a:r>
              <a:rPr lang="en-GB" dirty="0" smtClean="0"/>
              <a:t>Entire Toy Swap.</a:t>
            </a:r>
          </a:p>
          <a:p>
            <a:endParaRPr lang="en-GB" dirty="0"/>
          </a:p>
          <a:p>
            <a:r>
              <a:rPr lang="en-GB" dirty="0" smtClean="0"/>
              <a:t>Washing Machine Cleaned.</a:t>
            </a:r>
          </a:p>
          <a:p>
            <a:endParaRPr lang="en-GB" dirty="0"/>
          </a:p>
          <a:p>
            <a:r>
              <a:rPr lang="en-GB" dirty="0" smtClean="0"/>
              <a:t>High Use Areas Such As Door Handles Regularly Cleaned. </a:t>
            </a:r>
            <a:endParaRPr lang="en-US" dirty="0"/>
          </a:p>
        </p:txBody>
      </p:sp>
    </p:spTree>
    <p:extLst>
      <p:ext uri="{BB962C8B-B14F-4D97-AF65-F5344CB8AC3E}">
        <p14:creationId xmlns:p14="http://schemas.microsoft.com/office/powerpoint/2010/main" val="3200824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barn(inVertical)">
                                      <p:cBhvr>
                                        <p:cTn id="25" dur="500"/>
                                        <p:tgtEl>
                                          <p:spTgt spid="4">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Effect transition="in" filter="barn(inVertical)">
                                      <p:cBhvr>
                                        <p:cTn id="30" dur="500"/>
                                        <p:tgtEl>
                                          <p:spTgt spid="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barn(inVertical)">
                                      <p:cBhvr>
                                        <p:cTn id="35" dur="500"/>
                                        <p:tgtEl>
                                          <p:spTgt spid="4">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45" presetClass="entr" presetSubtype="0" fill="hold" grpId="0" nodeType="clickEffect">
                                  <p:stCondLst>
                                    <p:cond delay="0"/>
                                  </p:stCondLst>
                                  <p:childTnLst>
                                    <p:set>
                                      <p:cBhvr>
                                        <p:cTn id="43" dur="1" fill="hold">
                                          <p:stCondLst>
                                            <p:cond delay="0"/>
                                          </p:stCondLst>
                                        </p:cTn>
                                        <p:tgtEl>
                                          <p:spTgt spid="8">
                                            <p:txEl>
                                              <p:pRg st="0" end="0"/>
                                            </p:txEl>
                                          </p:spTgt>
                                        </p:tgtEl>
                                        <p:attrNameLst>
                                          <p:attrName>style.visibility</p:attrName>
                                        </p:attrNameLst>
                                      </p:cBhvr>
                                      <p:to>
                                        <p:strVal val="visible"/>
                                      </p:to>
                                    </p:set>
                                    <p:animEffect transition="in" filter="fade">
                                      <p:cBhvr>
                                        <p:cTn id="44" dur="2000"/>
                                        <p:tgtEl>
                                          <p:spTgt spid="8">
                                            <p:txEl>
                                              <p:pRg st="0" end="0"/>
                                            </p:txEl>
                                          </p:spTgt>
                                        </p:tgtEl>
                                      </p:cBhvr>
                                    </p:animEffect>
                                    <p:anim calcmode="lin" valueType="num">
                                      <p:cBhvr>
                                        <p:cTn id="45" dur="2000" fill="hold"/>
                                        <p:tgtEl>
                                          <p:spTgt spid="8">
                                            <p:txEl>
                                              <p:pRg st="0" end="0"/>
                                            </p:txEl>
                                          </p:spTgt>
                                        </p:tgtEl>
                                        <p:attrNameLst>
                                          <p:attrName>ppt_w</p:attrName>
                                        </p:attrNameLst>
                                      </p:cBhvr>
                                      <p:tavLst>
                                        <p:tav tm="0" fmla="#ppt_w*sin(2.5*pi*$)">
                                          <p:val>
                                            <p:fltVal val="0"/>
                                          </p:val>
                                        </p:tav>
                                        <p:tav tm="100000">
                                          <p:val>
                                            <p:fltVal val="1"/>
                                          </p:val>
                                        </p:tav>
                                      </p:tavLst>
                                    </p:anim>
                                    <p:anim calcmode="lin" valueType="num">
                                      <p:cBhvr>
                                        <p:cTn id="46" dur="2000" fill="hold"/>
                                        <p:tgtEl>
                                          <p:spTgt spid="8">
                                            <p:txEl>
                                              <p:pRg st="0" end="0"/>
                                            </p:txEl>
                                          </p:spTgt>
                                        </p:tgtEl>
                                        <p:attrNameLst>
                                          <p:attrName>ppt_h</p:attrName>
                                        </p:attrNameLst>
                                      </p:cBhvr>
                                      <p:tavLst>
                                        <p:tav tm="0">
                                          <p:val>
                                            <p:strVal val="#ppt_h"/>
                                          </p:val>
                                        </p:tav>
                                        <p:tav tm="100000">
                                          <p:val>
                                            <p:strVal val="#ppt_h"/>
                                          </p:val>
                                        </p:tav>
                                      </p:tavLst>
                                    </p:anim>
                                  </p:childTnLst>
                                </p:cTn>
                              </p:par>
                              <p:par>
                                <p:cTn id="47" presetID="45" presetClass="entr" presetSubtype="0" fill="hold" grpId="0" nodeType="withEffect">
                                  <p:stCondLst>
                                    <p:cond delay="0"/>
                                  </p:stCondLst>
                                  <p:childTnLst>
                                    <p:set>
                                      <p:cBhvr>
                                        <p:cTn id="48" dur="1" fill="hold">
                                          <p:stCondLst>
                                            <p:cond delay="0"/>
                                          </p:stCondLst>
                                        </p:cTn>
                                        <p:tgtEl>
                                          <p:spTgt spid="8">
                                            <p:txEl>
                                              <p:pRg st="2" end="2"/>
                                            </p:txEl>
                                          </p:spTgt>
                                        </p:tgtEl>
                                        <p:attrNameLst>
                                          <p:attrName>style.visibility</p:attrName>
                                        </p:attrNameLst>
                                      </p:cBhvr>
                                      <p:to>
                                        <p:strVal val="visible"/>
                                      </p:to>
                                    </p:set>
                                    <p:animEffect transition="in" filter="fade">
                                      <p:cBhvr>
                                        <p:cTn id="49" dur="2000"/>
                                        <p:tgtEl>
                                          <p:spTgt spid="8">
                                            <p:txEl>
                                              <p:pRg st="2" end="2"/>
                                            </p:txEl>
                                          </p:spTgt>
                                        </p:tgtEl>
                                      </p:cBhvr>
                                    </p:animEffect>
                                    <p:anim calcmode="lin" valueType="num">
                                      <p:cBhvr>
                                        <p:cTn id="50" dur="2000" fill="hold"/>
                                        <p:tgtEl>
                                          <p:spTgt spid="8">
                                            <p:txEl>
                                              <p:pRg st="2" end="2"/>
                                            </p:txEl>
                                          </p:spTgt>
                                        </p:tgtEl>
                                        <p:attrNameLst>
                                          <p:attrName>ppt_w</p:attrName>
                                        </p:attrNameLst>
                                      </p:cBhvr>
                                      <p:tavLst>
                                        <p:tav tm="0" fmla="#ppt_w*sin(2.5*pi*$)">
                                          <p:val>
                                            <p:fltVal val="0"/>
                                          </p:val>
                                        </p:tav>
                                        <p:tav tm="100000">
                                          <p:val>
                                            <p:fltVal val="1"/>
                                          </p:val>
                                        </p:tav>
                                      </p:tavLst>
                                    </p:anim>
                                    <p:anim calcmode="lin" valueType="num">
                                      <p:cBhvr>
                                        <p:cTn id="51" dur="2000" fill="hold"/>
                                        <p:tgtEl>
                                          <p:spTgt spid="8">
                                            <p:txEl>
                                              <p:pRg st="2" end="2"/>
                                            </p:txEl>
                                          </p:spTgt>
                                        </p:tgtEl>
                                        <p:attrNameLst>
                                          <p:attrName>ppt_h</p:attrName>
                                        </p:attrNameLst>
                                      </p:cBhvr>
                                      <p:tavLst>
                                        <p:tav tm="0">
                                          <p:val>
                                            <p:strVal val="#ppt_h"/>
                                          </p:val>
                                        </p:tav>
                                        <p:tav tm="100000">
                                          <p:val>
                                            <p:strVal val="#ppt_h"/>
                                          </p:val>
                                        </p:tav>
                                      </p:tavLst>
                                    </p:anim>
                                  </p:childTnLst>
                                </p:cTn>
                              </p:par>
                              <p:par>
                                <p:cTn id="52" presetID="45" presetClass="entr" presetSubtype="0" fill="hold" grpId="0" nodeType="withEffect">
                                  <p:stCondLst>
                                    <p:cond delay="0"/>
                                  </p:stCondLst>
                                  <p:childTnLst>
                                    <p:set>
                                      <p:cBhvr>
                                        <p:cTn id="53" dur="1" fill="hold">
                                          <p:stCondLst>
                                            <p:cond delay="0"/>
                                          </p:stCondLst>
                                        </p:cTn>
                                        <p:tgtEl>
                                          <p:spTgt spid="8">
                                            <p:txEl>
                                              <p:pRg st="4" end="4"/>
                                            </p:txEl>
                                          </p:spTgt>
                                        </p:tgtEl>
                                        <p:attrNameLst>
                                          <p:attrName>style.visibility</p:attrName>
                                        </p:attrNameLst>
                                      </p:cBhvr>
                                      <p:to>
                                        <p:strVal val="visible"/>
                                      </p:to>
                                    </p:set>
                                    <p:animEffect transition="in" filter="fade">
                                      <p:cBhvr>
                                        <p:cTn id="54" dur="2000"/>
                                        <p:tgtEl>
                                          <p:spTgt spid="8">
                                            <p:txEl>
                                              <p:pRg st="4" end="4"/>
                                            </p:txEl>
                                          </p:spTgt>
                                        </p:tgtEl>
                                      </p:cBhvr>
                                    </p:animEffect>
                                    <p:anim calcmode="lin" valueType="num">
                                      <p:cBhvr>
                                        <p:cTn id="55" dur="2000" fill="hold"/>
                                        <p:tgtEl>
                                          <p:spTgt spid="8">
                                            <p:txEl>
                                              <p:pRg st="4" end="4"/>
                                            </p:txEl>
                                          </p:spTgt>
                                        </p:tgtEl>
                                        <p:attrNameLst>
                                          <p:attrName>ppt_w</p:attrName>
                                        </p:attrNameLst>
                                      </p:cBhvr>
                                      <p:tavLst>
                                        <p:tav tm="0" fmla="#ppt_w*sin(2.5*pi*$)">
                                          <p:val>
                                            <p:fltVal val="0"/>
                                          </p:val>
                                        </p:tav>
                                        <p:tav tm="100000">
                                          <p:val>
                                            <p:fltVal val="1"/>
                                          </p:val>
                                        </p:tav>
                                      </p:tavLst>
                                    </p:anim>
                                    <p:anim calcmode="lin" valueType="num">
                                      <p:cBhvr>
                                        <p:cTn id="56" dur="2000" fill="hold"/>
                                        <p:tgtEl>
                                          <p:spTgt spid="8">
                                            <p:txEl>
                                              <p:pRg st="4" end="4"/>
                                            </p:txEl>
                                          </p:spTgt>
                                        </p:tgtEl>
                                        <p:attrNameLst>
                                          <p:attrName>ppt_h</p:attrName>
                                        </p:attrNameLst>
                                      </p:cBhvr>
                                      <p:tavLst>
                                        <p:tav tm="0">
                                          <p:val>
                                            <p:strVal val="#ppt_h"/>
                                          </p:val>
                                        </p:tav>
                                        <p:tav tm="100000">
                                          <p:val>
                                            <p:strVal val="#ppt_h"/>
                                          </p:val>
                                        </p:tav>
                                      </p:tavLst>
                                    </p:anim>
                                  </p:childTnLst>
                                </p:cTn>
                              </p:par>
                              <p:par>
                                <p:cTn id="57" presetID="45" presetClass="entr" presetSubtype="0" fill="hold" grpId="0" nodeType="withEffect">
                                  <p:stCondLst>
                                    <p:cond delay="0"/>
                                  </p:stCondLst>
                                  <p:childTnLst>
                                    <p:set>
                                      <p:cBhvr>
                                        <p:cTn id="58" dur="1" fill="hold">
                                          <p:stCondLst>
                                            <p:cond delay="0"/>
                                          </p:stCondLst>
                                        </p:cTn>
                                        <p:tgtEl>
                                          <p:spTgt spid="8">
                                            <p:txEl>
                                              <p:pRg st="6" end="6"/>
                                            </p:txEl>
                                          </p:spTgt>
                                        </p:tgtEl>
                                        <p:attrNameLst>
                                          <p:attrName>style.visibility</p:attrName>
                                        </p:attrNameLst>
                                      </p:cBhvr>
                                      <p:to>
                                        <p:strVal val="visible"/>
                                      </p:to>
                                    </p:set>
                                    <p:animEffect transition="in" filter="fade">
                                      <p:cBhvr>
                                        <p:cTn id="59" dur="2000"/>
                                        <p:tgtEl>
                                          <p:spTgt spid="8">
                                            <p:txEl>
                                              <p:pRg st="6" end="6"/>
                                            </p:txEl>
                                          </p:spTgt>
                                        </p:tgtEl>
                                      </p:cBhvr>
                                    </p:animEffect>
                                    <p:anim calcmode="lin" valueType="num">
                                      <p:cBhvr>
                                        <p:cTn id="60" dur="2000" fill="hold"/>
                                        <p:tgtEl>
                                          <p:spTgt spid="8">
                                            <p:txEl>
                                              <p:pRg st="6" end="6"/>
                                            </p:txEl>
                                          </p:spTgt>
                                        </p:tgtEl>
                                        <p:attrNameLst>
                                          <p:attrName>ppt_w</p:attrName>
                                        </p:attrNameLst>
                                      </p:cBhvr>
                                      <p:tavLst>
                                        <p:tav tm="0" fmla="#ppt_w*sin(2.5*pi*$)">
                                          <p:val>
                                            <p:fltVal val="0"/>
                                          </p:val>
                                        </p:tav>
                                        <p:tav tm="100000">
                                          <p:val>
                                            <p:fltVal val="1"/>
                                          </p:val>
                                        </p:tav>
                                      </p:tavLst>
                                    </p:anim>
                                    <p:anim calcmode="lin" valueType="num">
                                      <p:cBhvr>
                                        <p:cTn id="61" dur="2000" fill="hold"/>
                                        <p:tgtEl>
                                          <p:spTgt spid="8">
                                            <p:txEl>
                                              <p:pRg st="6" end="6"/>
                                            </p:txEl>
                                          </p:spTgt>
                                        </p:tgtEl>
                                        <p:attrNameLst>
                                          <p:attrName>ppt_h</p:attrName>
                                        </p:attrNameLst>
                                      </p:cBhvr>
                                      <p:tavLst>
                                        <p:tav tm="0">
                                          <p:val>
                                            <p:strVal val="#ppt_h"/>
                                          </p:val>
                                        </p:tav>
                                        <p:tav tm="100000">
                                          <p:val>
                                            <p:strVal val="#ppt_h"/>
                                          </p:val>
                                        </p:tav>
                                      </p:tavLst>
                                    </p:anim>
                                  </p:childTnLst>
                                </p:cTn>
                              </p:par>
                              <p:par>
                                <p:cTn id="62" presetID="45" presetClass="entr" presetSubtype="0" fill="hold" grpId="0" nodeType="withEffect">
                                  <p:stCondLst>
                                    <p:cond delay="0"/>
                                  </p:stCondLst>
                                  <p:childTnLst>
                                    <p:set>
                                      <p:cBhvr>
                                        <p:cTn id="63" dur="1" fill="hold">
                                          <p:stCondLst>
                                            <p:cond delay="0"/>
                                          </p:stCondLst>
                                        </p:cTn>
                                        <p:tgtEl>
                                          <p:spTgt spid="8">
                                            <p:txEl>
                                              <p:pRg st="8" end="8"/>
                                            </p:txEl>
                                          </p:spTgt>
                                        </p:tgtEl>
                                        <p:attrNameLst>
                                          <p:attrName>style.visibility</p:attrName>
                                        </p:attrNameLst>
                                      </p:cBhvr>
                                      <p:to>
                                        <p:strVal val="visible"/>
                                      </p:to>
                                    </p:set>
                                    <p:animEffect transition="in" filter="fade">
                                      <p:cBhvr>
                                        <p:cTn id="64" dur="2000"/>
                                        <p:tgtEl>
                                          <p:spTgt spid="8">
                                            <p:txEl>
                                              <p:pRg st="8" end="8"/>
                                            </p:txEl>
                                          </p:spTgt>
                                        </p:tgtEl>
                                      </p:cBhvr>
                                    </p:animEffect>
                                    <p:anim calcmode="lin" valueType="num">
                                      <p:cBhvr>
                                        <p:cTn id="65" dur="2000" fill="hold"/>
                                        <p:tgtEl>
                                          <p:spTgt spid="8">
                                            <p:txEl>
                                              <p:pRg st="8" end="8"/>
                                            </p:txEl>
                                          </p:spTgt>
                                        </p:tgtEl>
                                        <p:attrNameLst>
                                          <p:attrName>ppt_w</p:attrName>
                                        </p:attrNameLst>
                                      </p:cBhvr>
                                      <p:tavLst>
                                        <p:tav tm="0" fmla="#ppt_w*sin(2.5*pi*$)">
                                          <p:val>
                                            <p:fltVal val="0"/>
                                          </p:val>
                                        </p:tav>
                                        <p:tav tm="100000">
                                          <p:val>
                                            <p:fltVal val="1"/>
                                          </p:val>
                                        </p:tav>
                                      </p:tavLst>
                                    </p:anim>
                                    <p:anim calcmode="lin" valueType="num">
                                      <p:cBhvr>
                                        <p:cTn id="66" dur="2000" fill="hold"/>
                                        <p:tgtEl>
                                          <p:spTgt spid="8">
                                            <p:txEl>
                                              <p:pRg st="8" end="8"/>
                                            </p:txEl>
                                          </p:spTgt>
                                        </p:tgtEl>
                                        <p:attrNameLst>
                                          <p:attrName>ppt_h</p:attrName>
                                        </p:attrNameLst>
                                      </p:cBhvr>
                                      <p:tavLst>
                                        <p:tav tm="0">
                                          <p:val>
                                            <p:strVal val="#ppt_h"/>
                                          </p:val>
                                        </p:tav>
                                        <p:tav tm="100000">
                                          <p:val>
                                            <p:strVal val="#ppt_h"/>
                                          </p:val>
                                        </p:tav>
                                      </p:tavLst>
                                    </p:anim>
                                  </p:childTnLst>
                                </p:cTn>
                              </p:par>
                              <p:par>
                                <p:cTn id="67" presetID="45" presetClass="entr" presetSubtype="0" fill="hold" grpId="0" nodeType="withEffect">
                                  <p:stCondLst>
                                    <p:cond delay="0"/>
                                  </p:stCondLst>
                                  <p:childTnLst>
                                    <p:set>
                                      <p:cBhvr>
                                        <p:cTn id="68" dur="1" fill="hold">
                                          <p:stCondLst>
                                            <p:cond delay="0"/>
                                          </p:stCondLst>
                                        </p:cTn>
                                        <p:tgtEl>
                                          <p:spTgt spid="8">
                                            <p:txEl>
                                              <p:pRg st="10" end="10"/>
                                            </p:txEl>
                                          </p:spTgt>
                                        </p:tgtEl>
                                        <p:attrNameLst>
                                          <p:attrName>style.visibility</p:attrName>
                                        </p:attrNameLst>
                                      </p:cBhvr>
                                      <p:to>
                                        <p:strVal val="visible"/>
                                      </p:to>
                                    </p:set>
                                    <p:animEffect transition="in" filter="fade">
                                      <p:cBhvr>
                                        <p:cTn id="69" dur="2000"/>
                                        <p:tgtEl>
                                          <p:spTgt spid="8">
                                            <p:txEl>
                                              <p:pRg st="10" end="10"/>
                                            </p:txEl>
                                          </p:spTgt>
                                        </p:tgtEl>
                                      </p:cBhvr>
                                    </p:animEffect>
                                    <p:anim calcmode="lin" valueType="num">
                                      <p:cBhvr>
                                        <p:cTn id="70" dur="2000" fill="hold"/>
                                        <p:tgtEl>
                                          <p:spTgt spid="8">
                                            <p:txEl>
                                              <p:pRg st="10" end="10"/>
                                            </p:txEl>
                                          </p:spTgt>
                                        </p:tgtEl>
                                        <p:attrNameLst>
                                          <p:attrName>ppt_w</p:attrName>
                                        </p:attrNameLst>
                                      </p:cBhvr>
                                      <p:tavLst>
                                        <p:tav tm="0" fmla="#ppt_w*sin(2.5*pi*$)">
                                          <p:val>
                                            <p:fltVal val="0"/>
                                          </p:val>
                                        </p:tav>
                                        <p:tav tm="100000">
                                          <p:val>
                                            <p:fltVal val="1"/>
                                          </p:val>
                                        </p:tav>
                                      </p:tavLst>
                                    </p:anim>
                                    <p:anim calcmode="lin" valueType="num">
                                      <p:cBhvr>
                                        <p:cTn id="71" dur="2000" fill="hold"/>
                                        <p:tgtEl>
                                          <p:spTgt spid="8">
                                            <p:txEl>
                                              <p:pRg st="10" end="10"/>
                                            </p:txEl>
                                          </p:spTgt>
                                        </p:tgtEl>
                                        <p:attrNameLst>
                                          <p:attrName>ppt_h</p:attrName>
                                        </p:attrNameLst>
                                      </p:cBhvr>
                                      <p:tavLst>
                                        <p:tav tm="0">
                                          <p:val>
                                            <p:strVal val="#ppt_h"/>
                                          </p:val>
                                        </p:tav>
                                        <p:tav tm="100000">
                                          <p:val>
                                            <p:strVal val="#ppt_h"/>
                                          </p:val>
                                        </p:tav>
                                      </p:tavLst>
                                    </p:anim>
                                  </p:childTnLst>
                                </p:cTn>
                              </p:par>
                              <p:par>
                                <p:cTn id="72" presetID="45" presetClass="entr" presetSubtype="0" fill="hold" grpId="0" nodeType="withEffect">
                                  <p:stCondLst>
                                    <p:cond delay="0"/>
                                  </p:stCondLst>
                                  <p:childTnLst>
                                    <p:set>
                                      <p:cBhvr>
                                        <p:cTn id="73" dur="1" fill="hold">
                                          <p:stCondLst>
                                            <p:cond delay="0"/>
                                          </p:stCondLst>
                                        </p:cTn>
                                        <p:tgtEl>
                                          <p:spTgt spid="8">
                                            <p:txEl>
                                              <p:pRg st="12" end="12"/>
                                            </p:txEl>
                                          </p:spTgt>
                                        </p:tgtEl>
                                        <p:attrNameLst>
                                          <p:attrName>style.visibility</p:attrName>
                                        </p:attrNameLst>
                                      </p:cBhvr>
                                      <p:to>
                                        <p:strVal val="visible"/>
                                      </p:to>
                                    </p:set>
                                    <p:animEffect transition="in" filter="fade">
                                      <p:cBhvr>
                                        <p:cTn id="74" dur="2000"/>
                                        <p:tgtEl>
                                          <p:spTgt spid="8">
                                            <p:txEl>
                                              <p:pRg st="12" end="12"/>
                                            </p:txEl>
                                          </p:spTgt>
                                        </p:tgtEl>
                                      </p:cBhvr>
                                    </p:animEffect>
                                    <p:anim calcmode="lin" valueType="num">
                                      <p:cBhvr>
                                        <p:cTn id="75" dur="2000" fill="hold"/>
                                        <p:tgtEl>
                                          <p:spTgt spid="8">
                                            <p:txEl>
                                              <p:pRg st="12" end="12"/>
                                            </p:txEl>
                                          </p:spTgt>
                                        </p:tgtEl>
                                        <p:attrNameLst>
                                          <p:attrName>ppt_w</p:attrName>
                                        </p:attrNameLst>
                                      </p:cBhvr>
                                      <p:tavLst>
                                        <p:tav tm="0" fmla="#ppt_w*sin(2.5*pi*$)">
                                          <p:val>
                                            <p:fltVal val="0"/>
                                          </p:val>
                                        </p:tav>
                                        <p:tav tm="100000">
                                          <p:val>
                                            <p:fltVal val="1"/>
                                          </p:val>
                                        </p:tav>
                                      </p:tavLst>
                                    </p:anim>
                                    <p:anim calcmode="lin" valueType="num">
                                      <p:cBhvr>
                                        <p:cTn id="76" dur="2000" fill="hold"/>
                                        <p:tgtEl>
                                          <p:spTgt spid="8">
                                            <p:txEl>
                                              <p:pRg st="12" end="12"/>
                                            </p:txEl>
                                          </p:spTgt>
                                        </p:tgtEl>
                                        <p:attrNameLst>
                                          <p:attrName>ppt_h</p:attrName>
                                        </p:attrNameLst>
                                      </p:cBhvr>
                                      <p:tavLst>
                                        <p:tav tm="0">
                                          <p:val>
                                            <p:strVal val="#ppt_h"/>
                                          </p:val>
                                        </p:tav>
                                        <p:tav tm="100000">
                                          <p:val>
                                            <p:strVal val="#ppt_h"/>
                                          </p:val>
                                        </p:tav>
                                      </p:tavLst>
                                    </p:anim>
                                  </p:childTnLst>
                                </p:cTn>
                              </p:par>
                              <p:par>
                                <p:cTn id="77" presetID="45" presetClass="entr" presetSubtype="0" fill="hold" grpId="0" nodeType="withEffect">
                                  <p:stCondLst>
                                    <p:cond delay="0"/>
                                  </p:stCondLst>
                                  <p:childTnLst>
                                    <p:set>
                                      <p:cBhvr>
                                        <p:cTn id="78" dur="1" fill="hold">
                                          <p:stCondLst>
                                            <p:cond delay="0"/>
                                          </p:stCondLst>
                                        </p:cTn>
                                        <p:tgtEl>
                                          <p:spTgt spid="8">
                                            <p:txEl>
                                              <p:pRg st="14" end="14"/>
                                            </p:txEl>
                                          </p:spTgt>
                                        </p:tgtEl>
                                        <p:attrNameLst>
                                          <p:attrName>style.visibility</p:attrName>
                                        </p:attrNameLst>
                                      </p:cBhvr>
                                      <p:to>
                                        <p:strVal val="visible"/>
                                      </p:to>
                                    </p:set>
                                    <p:animEffect transition="in" filter="fade">
                                      <p:cBhvr>
                                        <p:cTn id="79" dur="2000"/>
                                        <p:tgtEl>
                                          <p:spTgt spid="8">
                                            <p:txEl>
                                              <p:pRg st="14" end="14"/>
                                            </p:txEl>
                                          </p:spTgt>
                                        </p:tgtEl>
                                      </p:cBhvr>
                                    </p:animEffect>
                                    <p:anim calcmode="lin" valueType="num">
                                      <p:cBhvr>
                                        <p:cTn id="80" dur="2000" fill="hold"/>
                                        <p:tgtEl>
                                          <p:spTgt spid="8">
                                            <p:txEl>
                                              <p:pRg st="14" end="14"/>
                                            </p:txEl>
                                          </p:spTgt>
                                        </p:tgtEl>
                                        <p:attrNameLst>
                                          <p:attrName>ppt_w</p:attrName>
                                        </p:attrNameLst>
                                      </p:cBhvr>
                                      <p:tavLst>
                                        <p:tav tm="0" fmla="#ppt_w*sin(2.5*pi*$)">
                                          <p:val>
                                            <p:fltVal val="0"/>
                                          </p:val>
                                        </p:tav>
                                        <p:tav tm="100000">
                                          <p:val>
                                            <p:fltVal val="1"/>
                                          </p:val>
                                        </p:tav>
                                      </p:tavLst>
                                    </p:anim>
                                    <p:anim calcmode="lin" valueType="num">
                                      <p:cBhvr>
                                        <p:cTn id="81" dur="2000" fill="hold"/>
                                        <p:tgtEl>
                                          <p:spTgt spid="8">
                                            <p:txEl>
                                              <p:pRg st="14" end="1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smtClean="0"/>
              <a:t>Communication</a:t>
            </a:r>
            <a:endParaRPr lang="en-US" sz="4000" dirty="0"/>
          </a:p>
        </p:txBody>
      </p:sp>
      <p:sp>
        <p:nvSpPr>
          <p:cNvPr id="3" name="Picture Placeholder 2"/>
          <p:cNvSpPr>
            <a:spLocks noGrp="1"/>
          </p:cNvSpPr>
          <p:nvPr>
            <p:ph type="pic" idx="1"/>
          </p:nvPr>
        </p:nvSpPr>
        <p:spPr/>
      </p:sp>
      <p:sp>
        <p:nvSpPr>
          <p:cNvPr id="4" name="Text Placeholder 3"/>
          <p:cNvSpPr>
            <a:spLocks noGrp="1"/>
          </p:cNvSpPr>
          <p:nvPr>
            <p:ph type="body" sz="half" idx="2"/>
          </p:nvPr>
        </p:nvSpPr>
        <p:spPr/>
        <p:txBody>
          <a:bodyPr/>
          <a:lstStyle/>
          <a:p>
            <a:r>
              <a:rPr lang="en-GB" dirty="0"/>
              <a:t>Regular updates provided via </a:t>
            </a:r>
            <a:r>
              <a:rPr lang="en-GB" dirty="0" smtClean="0"/>
              <a:t>WhatsApp </a:t>
            </a:r>
            <a:r>
              <a:rPr lang="en-GB" dirty="0"/>
              <a:t>to both parents and staff</a:t>
            </a:r>
            <a:r>
              <a:rPr lang="en-GB" dirty="0" smtClean="0"/>
              <a:t>.</a:t>
            </a:r>
          </a:p>
          <a:p>
            <a:r>
              <a:rPr lang="en-GB" dirty="0"/>
              <a:t>Information poster displayed on the front door with government guild lines during the early stages of the outbreak</a:t>
            </a:r>
            <a:r>
              <a:rPr lang="en-GB" dirty="0" smtClean="0"/>
              <a:t>.</a:t>
            </a:r>
          </a:p>
          <a:p>
            <a:r>
              <a:rPr lang="en-GB" dirty="0"/>
              <a:t>Sent links to parents with government guidance and refreshed them when changed.</a:t>
            </a:r>
          </a:p>
          <a:p>
            <a:endParaRPr lang="en-GB" dirty="0"/>
          </a:p>
          <a:p>
            <a:endParaRPr lang="en-GB" dirty="0"/>
          </a:p>
          <a:p>
            <a:endParaRPr lang="en-US" dirty="0"/>
          </a:p>
        </p:txBody>
      </p:sp>
      <p:sp>
        <p:nvSpPr>
          <p:cNvPr id="6" name="TextBox 5"/>
          <p:cNvSpPr txBox="1"/>
          <p:nvPr/>
        </p:nvSpPr>
        <p:spPr>
          <a:xfrm>
            <a:off x="5786846" y="719631"/>
            <a:ext cx="5943600" cy="646331"/>
          </a:xfrm>
          <a:prstGeom prst="rect">
            <a:avLst/>
          </a:prstGeom>
          <a:noFill/>
        </p:spPr>
        <p:txBody>
          <a:bodyPr wrap="square" rtlCol="0">
            <a:spAutoFit/>
          </a:bodyPr>
          <a:lstStyle/>
          <a:p>
            <a:r>
              <a:rPr lang="en-GB" b="1" dirty="0"/>
              <a:t>Further to the ever evolving situation additional precautions were undertaken such as : -</a:t>
            </a:r>
          </a:p>
        </p:txBody>
      </p:sp>
      <p:sp>
        <p:nvSpPr>
          <p:cNvPr id="7" name="TextBox 6"/>
          <p:cNvSpPr txBox="1"/>
          <p:nvPr/>
        </p:nvSpPr>
        <p:spPr>
          <a:xfrm>
            <a:off x="5786846" y="2547257"/>
            <a:ext cx="5943600" cy="3693319"/>
          </a:xfrm>
          <a:prstGeom prst="rect">
            <a:avLst/>
          </a:prstGeom>
          <a:noFill/>
        </p:spPr>
        <p:txBody>
          <a:bodyPr wrap="square" rtlCol="0">
            <a:spAutoFit/>
          </a:bodyPr>
          <a:lstStyle/>
          <a:p>
            <a:r>
              <a:rPr lang="en-GB" dirty="0" smtClean="0"/>
              <a:t>Friday 20</a:t>
            </a:r>
            <a:r>
              <a:rPr lang="en-GB" baseline="30000" dirty="0" smtClean="0"/>
              <a:t>th</a:t>
            </a:r>
            <a:r>
              <a:rPr lang="en-GB" dirty="0" smtClean="0"/>
              <a:t> March. Closed to non key workers as per government request and moved parents final weeks fees to April</a:t>
            </a:r>
          </a:p>
          <a:p>
            <a:endParaRPr lang="en-GB" dirty="0"/>
          </a:p>
          <a:p>
            <a:r>
              <a:rPr lang="en-GB" dirty="0" smtClean="0"/>
              <a:t>Continued for 1 more day with Key workers children, then closed Little Gem’s, all children in care staying at home with parents.</a:t>
            </a:r>
          </a:p>
          <a:p>
            <a:endParaRPr lang="en-GB" dirty="0"/>
          </a:p>
          <a:p>
            <a:r>
              <a:rPr lang="en-GB" dirty="0" smtClean="0"/>
              <a:t>Reduced April Fees. Key Workers 50%, Non Key Workers 25%</a:t>
            </a:r>
            <a:endParaRPr lang="en-US" dirty="0" smtClean="0"/>
          </a:p>
          <a:p>
            <a:r>
              <a:rPr lang="en-GB" dirty="0" smtClean="0"/>
              <a:t>All parents now paid a 50% deposit to hold space for when we re-open, reduced fee's to help parents in this difficult time.</a:t>
            </a:r>
          </a:p>
        </p:txBody>
      </p:sp>
    </p:spTree>
    <p:extLst>
      <p:ext uri="{BB962C8B-B14F-4D97-AF65-F5344CB8AC3E}">
        <p14:creationId xmlns:p14="http://schemas.microsoft.com/office/powerpoint/2010/main" val="2022867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anim calcmode="lin" valueType="num">
                                      <p:cBhvr>
                                        <p:cTn id="2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Effect transition="in" filter="fade">
                                      <p:cBhvr>
                                        <p:cTn id="26" dur="1000"/>
                                        <p:tgtEl>
                                          <p:spTgt spid="4">
                                            <p:txEl>
                                              <p:pRg st="2" end="2"/>
                                            </p:txEl>
                                          </p:spTgt>
                                        </p:tgtEl>
                                      </p:cBhvr>
                                    </p:animEffect>
                                    <p:anim calcmode="lin" valueType="num">
                                      <p:cBhvr>
                                        <p:cTn id="27"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26" presetClass="emph" presetSubtype="0" fill="hold" grpId="0" nodeType="clickEffect">
                                  <p:stCondLst>
                                    <p:cond delay="0"/>
                                  </p:stCondLst>
                                  <p:childTnLst>
                                    <p:animEffect transition="out" filter="fade">
                                      <p:cBhvr>
                                        <p:cTn id="37" dur="500" tmFilter="0, 0; .2, .5; .8, .5; 1, 0"/>
                                        <p:tgtEl>
                                          <p:spTgt spid="7"/>
                                        </p:tgtEl>
                                      </p:cBhvr>
                                    </p:animEffect>
                                    <p:animScale>
                                      <p:cBhvr>
                                        <p:cTn id="38" dur="250" autoRev="1" fill="hold"/>
                                        <p:tgtEl>
                                          <p:spTgt spid="7"/>
                                        </p:tgtEl>
                                      </p:cBhvr>
                                      <p:by x="105000" y="105000"/>
                                    </p:animScale>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7">
                                            <p:txEl>
                                              <p:pRg st="0" end="0"/>
                                            </p:txEl>
                                          </p:spTgt>
                                        </p:tgtEl>
                                        <p:attrNameLst>
                                          <p:attrName>style.visibility</p:attrName>
                                        </p:attrNameLst>
                                      </p:cBhvr>
                                      <p:to>
                                        <p:strVal val="visible"/>
                                      </p:to>
                                    </p:set>
                                    <p:animEffect transition="in" filter="barn(inVertical)">
                                      <p:cBhvr>
                                        <p:cTn id="43" dur="500"/>
                                        <p:tgtEl>
                                          <p:spTgt spid="7">
                                            <p:txEl>
                                              <p:pRg st="0" end="0"/>
                                            </p:txEl>
                                          </p:spTgt>
                                        </p:tgtEl>
                                      </p:cBhvr>
                                    </p:animEffect>
                                  </p:childTnLst>
                                </p:cTn>
                              </p:par>
                              <p:par>
                                <p:cTn id="44" presetID="16" presetClass="entr" presetSubtype="21" fill="hold" nodeType="withEffect">
                                  <p:stCondLst>
                                    <p:cond delay="0"/>
                                  </p:stCondLst>
                                  <p:childTnLst>
                                    <p:set>
                                      <p:cBhvr>
                                        <p:cTn id="45" dur="1" fill="hold">
                                          <p:stCondLst>
                                            <p:cond delay="0"/>
                                          </p:stCondLst>
                                        </p:cTn>
                                        <p:tgtEl>
                                          <p:spTgt spid="7">
                                            <p:txEl>
                                              <p:pRg st="2" end="2"/>
                                            </p:txEl>
                                          </p:spTgt>
                                        </p:tgtEl>
                                        <p:attrNameLst>
                                          <p:attrName>style.visibility</p:attrName>
                                        </p:attrNameLst>
                                      </p:cBhvr>
                                      <p:to>
                                        <p:strVal val="visible"/>
                                      </p:to>
                                    </p:set>
                                    <p:animEffect transition="in" filter="barn(inVertical)">
                                      <p:cBhvr>
                                        <p:cTn id="46" dur="500"/>
                                        <p:tgtEl>
                                          <p:spTgt spid="7">
                                            <p:txEl>
                                              <p:pRg st="2" end="2"/>
                                            </p:txEl>
                                          </p:spTgt>
                                        </p:tgtEl>
                                      </p:cBhvr>
                                    </p:animEffect>
                                  </p:childTnLst>
                                </p:cTn>
                              </p:par>
                              <p:par>
                                <p:cTn id="47" presetID="16" presetClass="entr" presetSubtype="21" fill="hold" nodeType="withEffect">
                                  <p:stCondLst>
                                    <p:cond delay="0"/>
                                  </p:stCondLst>
                                  <p:childTnLst>
                                    <p:set>
                                      <p:cBhvr>
                                        <p:cTn id="48" dur="1" fill="hold">
                                          <p:stCondLst>
                                            <p:cond delay="0"/>
                                          </p:stCondLst>
                                        </p:cTn>
                                        <p:tgtEl>
                                          <p:spTgt spid="7">
                                            <p:txEl>
                                              <p:pRg st="4" end="4"/>
                                            </p:txEl>
                                          </p:spTgt>
                                        </p:tgtEl>
                                        <p:attrNameLst>
                                          <p:attrName>style.visibility</p:attrName>
                                        </p:attrNameLst>
                                      </p:cBhvr>
                                      <p:to>
                                        <p:strVal val="visible"/>
                                      </p:to>
                                    </p:set>
                                    <p:animEffect transition="in" filter="barn(inVertical)">
                                      <p:cBhvr>
                                        <p:cTn id="49" dur="500"/>
                                        <p:tgtEl>
                                          <p:spTgt spid="7">
                                            <p:txEl>
                                              <p:pRg st="4" end="4"/>
                                            </p:txEl>
                                          </p:spTgt>
                                        </p:tgtEl>
                                      </p:cBhvr>
                                    </p:animEffect>
                                  </p:childTnLst>
                                </p:cTn>
                              </p:par>
                              <p:par>
                                <p:cTn id="50" presetID="16" presetClass="entr" presetSubtype="21" fill="hold" nodeType="withEffect">
                                  <p:stCondLst>
                                    <p:cond delay="0"/>
                                  </p:stCondLst>
                                  <p:childTnLst>
                                    <p:set>
                                      <p:cBhvr>
                                        <p:cTn id="51" dur="1" fill="hold">
                                          <p:stCondLst>
                                            <p:cond delay="0"/>
                                          </p:stCondLst>
                                        </p:cTn>
                                        <p:tgtEl>
                                          <p:spTgt spid="7">
                                            <p:txEl>
                                              <p:pRg st="5" end="5"/>
                                            </p:txEl>
                                          </p:spTgt>
                                        </p:tgtEl>
                                        <p:attrNameLst>
                                          <p:attrName>style.visibility</p:attrName>
                                        </p:attrNameLst>
                                      </p:cBhvr>
                                      <p:to>
                                        <p:strVal val="visible"/>
                                      </p:to>
                                    </p:set>
                                    <p:animEffect transition="in" filter="barn(inVertical)">
                                      <p:cBhvr>
                                        <p:cTn id="5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Individual Staff Training</a:t>
            </a:r>
            <a:br>
              <a:rPr lang="en-GB" dirty="0" smtClean="0"/>
            </a:br>
            <a:r>
              <a:rPr lang="en-GB" sz="2800" dirty="0" smtClean="0"/>
              <a:t>Carried out at home or via video link</a:t>
            </a:r>
            <a:endParaRPr lang="en-US" sz="2800" dirty="0"/>
          </a:p>
        </p:txBody>
      </p:sp>
      <p:sp>
        <p:nvSpPr>
          <p:cNvPr id="3" name="Content Placeholder 2"/>
          <p:cNvSpPr>
            <a:spLocks noGrp="1"/>
          </p:cNvSpPr>
          <p:nvPr>
            <p:ph sz="half" idx="1"/>
          </p:nvPr>
        </p:nvSpPr>
        <p:spPr/>
        <p:txBody>
          <a:bodyPr>
            <a:normAutofit fontScale="85000" lnSpcReduction="20000"/>
          </a:bodyPr>
          <a:lstStyle/>
          <a:p>
            <a:r>
              <a:rPr lang="en-GB" b="1" dirty="0" smtClean="0"/>
              <a:t>Linzie</a:t>
            </a:r>
          </a:p>
          <a:p>
            <a:r>
              <a:rPr lang="en-GB" dirty="0" smtClean="0"/>
              <a:t>Pacey Courses </a:t>
            </a:r>
          </a:p>
          <a:p>
            <a:r>
              <a:rPr lang="en-GB" dirty="0" smtClean="0"/>
              <a:t>EYFS </a:t>
            </a:r>
            <a:r>
              <a:rPr lang="en-GB" dirty="0" smtClean="0"/>
              <a:t>Framework</a:t>
            </a:r>
          </a:p>
          <a:p>
            <a:r>
              <a:rPr lang="en-GB" dirty="0"/>
              <a:t>Apprenticeship </a:t>
            </a:r>
            <a:r>
              <a:rPr lang="en-GB" dirty="0" smtClean="0"/>
              <a:t>- Management Diploma</a:t>
            </a:r>
            <a:endParaRPr lang="en-GB" dirty="0" smtClean="0"/>
          </a:p>
          <a:p>
            <a:endParaRPr lang="en-GB" dirty="0"/>
          </a:p>
          <a:p>
            <a:endParaRPr lang="en-GB" b="1" dirty="0" smtClean="0"/>
          </a:p>
          <a:p>
            <a:r>
              <a:rPr lang="en-GB" b="1" dirty="0" smtClean="0"/>
              <a:t>Terri</a:t>
            </a:r>
          </a:p>
          <a:p>
            <a:r>
              <a:rPr lang="en-GB" dirty="0" smtClean="0"/>
              <a:t>Apprenticeship </a:t>
            </a:r>
            <a:r>
              <a:rPr lang="en-GB" dirty="0" smtClean="0"/>
              <a:t>– Early years Educator</a:t>
            </a:r>
          </a:p>
          <a:p>
            <a:endParaRPr lang="en-GB" dirty="0" smtClean="0"/>
          </a:p>
          <a:p>
            <a:endParaRPr lang="en-US" dirty="0"/>
          </a:p>
        </p:txBody>
      </p:sp>
      <p:sp>
        <p:nvSpPr>
          <p:cNvPr id="4" name="Content Placeholder 3"/>
          <p:cNvSpPr>
            <a:spLocks noGrp="1"/>
          </p:cNvSpPr>
          <p:nvPr>
            <p:ph sz="half" idx="2"/>
          </p:nvPr>
        </p:nvSpPr>
        <p:spPr/>
        <p:txBody>
          <a:bodyPr>
            <a:normAutofit fontScale="85000" lnSpcReduction="20000"/>
          </a:bodyPr>
          <a:lstStyle/>
          <a:p>
            <a:r>
              <a:rPr lang="en-GB" b="1" dirty="0" smtClean="0"/>
              <a:t>Vera</a:t>
            </a:r>
          </a:p>
          <a:p>
            <a:r>
              <a:rPr lang="en-GB" dirty="0" smtClean="0"/>
              <a:t>Pacey </a:t>
            </a:r>
            <a:r>
              <a:rPr lang="en-GB" dirty="0" smtClean="0"/>
              <a:t>Courses</a:t>
            </a:r>
          </a:p>
          <a:p>
            <a:r>
              <a:rPr lang="en-GB" dirty="0" smtClean="0"/>
              <a:t>Apprenticeship - Early Years Educator</a:t>
            </a:r>
            <a:endParaRPr lang="en-GB" dirty="0" smtClean="0"/>
          </a:p>
          <a:p>
            <a:endParaRPr lang="en-GB" dirty="0"/>
          </a:p>
          <a:p>
            <a:r>
              <a:rPr lang="en-GB" b="1" dirty="0" smtClean="0"/>
              <a:t>Maria</a:t>
            </a:r>
          </a:p>
          <a:p>
            <a:r>
              <a:rPr lang="en-GB" dirty="0" smtClean="0"/>
              <a:t>Senco</a:t>
            </a:r>
          </a:p>
          <a:p>
            <a:r>
              <a:rPr lang="en-GB" dirty="0"/>
              <a:t>Apprenticeship - </a:t>
            </a:r>
            <a:r>
              <a:rPr lang="en-GB" dirty="0" smtClean="0"/>
              <a:t>Management </a:t>
            </a:r>
            <a:r>
              <a:rPr lang="en-GB" dirty="0"/>
              <a:t>Diploma</a:t>
            </a:r>
            <a:endParaRPr lang="en-GB" dirty="0" smtClean="0"/>
          </a:p>
          <a:p>
            <a:endParaRPr lang="en-GB" dirty="0"/>
          </a:p>
          <a:p>
            <a:r>
              <a:rPr lang="en-GB" b="1" dirty="0" smtClean="0"/>
              <a:t>Lauren, Blue and Joe</a:t>
            </a:r>
          </a:p>
          <a:p>
            <a:r>
              <a:rPr lang="en-GB" dirty="0" smtClean="0"/>
              <a:t>Pacey Courses</a:t>
            </a:r>
          </a:p>
          <a:p>
            <a:endParaRPr lang="en-GB" dirty="0"/>
          </a:p>
          <a:p>
            <a:endParaRPr lang="en-GB" dirty="0" smtClean="0"/>
          </a:p>
        </p:txBody>
      </p:sp>
    </p:spTree>
    <p:extLst>
      <p:ext uri="{BB962C8B-B14F-4D97-AF65-F5344CB8AC3E}">
        <p14:creationId xmlns:p14="http://schemas.microsoft.com/office/powerpoint/2010/main" val="1185631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1)">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heel(1)">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heel(1)">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heel(1)">
                                      <p:cBhvr>
                                        <p:cTn id="28" dur="2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heel(1)">
                                      <p:cBhvr>
                                        <p:cTn id="33" dur="20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wheel(1)">
                                      <p:cBhvr>
                                        <p:cTn id="38" dur="20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1" presetClass="entr" presetSubtype="1" fill="hold"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Effect transition="in" filter="wheel(1)">
                                      <p:cBhvr>
                                        <p:cTn id="43" dur="2000"/>
                                        <p:tgtEl>
                                          <p:spTgt spid="4">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1" presetClass="entr" presetSubtype="1" fill="hold" nodeType="clickEffect">
                                  <p:stCondLst>
                                    <p:cond delay="0"/>
                                  </p:stCondLst>
                                  <p:childTnLst>
                                    <p:set>
                                      <p:cBhvr>
                                        <p:cTn id="47" dur="1" fill="hold">
                                          <p:stCondLst>
                                            <p:cond delay="0"/>
                                          </p:stCondLst>
                                        </p:cTn>
                                        <p:tgtEl>
                                          <p:spTgt spid="4">
                                            <p:txEl>
                                              <p:pRg st="1" end="1"/>
                                            </p:txEl>
                                          </p:spTgt>
                                        </p:tgtEl>
                                        <p:attrNameLst>
                                          <p:attrName>style.visibility</p:attrName>
                                        </p:attrNameLst>
                                      </p:cBhvr>
                                      <p:to>
                                        <p:strVal val="visible"/>
                                      </p:to>
                                    </p:set>
                                    <p:animEffect transition="in" filter="wheel(1)">
                                      <p:cBhvr>
                                        <p:cTn id="48" dur="2000"/>
                                        <p:tgtEl>
                                          <p:spTgt spid="4">
                                            <p:txEl>
                                              <p:pRg st="1" end="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1" presetClass="entr" presetSubtype="1" fill="hold" nodeType="clickEffect">
                                  <p:stCondLst>
                                    <p:cond delay="0"/>
                                  </p:stCondLst>
                                  <p:childTnLst>
                                    <p:set>
                                      <p:cBhvr>
                                        <p:cTn id="52" dur="1" fill="hold">
                                          <p:stCondLst>
                                            <p:cond delay="0"/>
                                          </p:stCondLst>
                                        </p:cTn>
                                        <p:tgtEl>
                                          <p:spTgt spid="4">
                                            <p:txEl>
                                              <p:pRg st="2" end="2"/>
                                            </p:txEl>
                                          </p:spTgt>
                                        </p:tgtEl>
                                        <p:attrNameLst>
                                          <p:attrName>style.visibility</p:attrName>
                                        </p:attrNameLst>
                                      </p:cBhvr>
                                      <p:to>
                                        <p:strVal val="visible"/>
                                      </p:to>
                                    </p:set>
                                    <p:animEffect transition="in" filter="wheel(1)">
                                      <p:cBhvr>
                                        <p:cTn id="53" dur="2000"/>
                                        <p:tgtEl>
                                          <p:spTgt spid="4">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1" presetClass="entr" presetSubtype="1" fill="hold" nodeType="clickEffect">
                                  <p:stCondLst>
                                    <p:cond delay="0"/>
                                  </p:stCondLst>
                                  <p:childTnLst>
                                    <p:set>
                                      <p:cBhvr>
                                        <p:cTn id="57" dur="1" fill="hold">
                                          <p:stCondLst>
                                            <p:cond delay="0"/>
                                          </p:stCondLst>
                                        </p:cTn>
                                        <p:tgtEl>
                                          <p:spTgt spid="4">
                                            <p:txEl>
                                              <p:pRg st="4" end="4"/>
                                            </p:txEl>
                                          </p:spTgt>
                                        </p:tgtEl>
                                        <p:attrNameLst>
                                          <p:attrName>style.visibility</p:attrName>
                                        </p:attrNameLst>
                                      </p:cBhvr>
                                      <p:to>
                                        <p:strVal val="visible"/>
                                      </p:to>
                                    </p:set>
                                    <p:animEffect transition="in" filter="wheel(1)">
                                      <p:cBhvr>
                                        <p:cTn id="58" dur="2000"/>
                                        <p:tgtEl>
                                          <p:spTgt spid="4">
                                            <p:txEl>
                                              <p:pRg st="4" end="4"/>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1" presetClass="entr" presetSubtype="1" fill="hold" nodeType="clickEffect">
                                  <p:stCondLst>
                                    <p:cond delay="0"/>
                                  </p:stCondLst>
                                  <p:childTnLst>
                                    <p:set>
                                      <p:cBhvr>
                                        <p:cTn id="62" dur="1" fill="hold">
                                          <p:stCondLst>
                                            <p:cond delay="0"/>
                                          </p:stCondLst>
                                        </p:cTn>
                                        <p:tgtEl>
                                          <p:spTgt spid="4">
                                            <p:txEl>
                                              <p:pRg st="5" end="5"/>
                                            </p:txEl>
                                          </p:spTgt>
                                        </p:tgtEl>
                                        <p:attrNameLst>
                                          <p:attrName>style.visibility</p:attrName>
                                        </p:attrNameLst>
                                      </p:cBhvr>
                                      <p:to>
                                        <p:strVal val="visible"/>
                                      </p:to>
                                    </p:set>
                                    <p:animEffect transition="in" filter="wheel(1)">
                                      <p:cBhvr>
                                        <p:cTn id="63" dur="2000"/>
                                        <p:tgtEl>
                                          <p:spTgt spid="4">
                                            <p:txEl>
                                              <p:pRg st="5" end="5"/>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1" presetClass="entr" presetSubtype="1" fill="hold" nodeType="clickEffect">
                                  <p:stCondLst>
                                    <p:cond delay="0"/>
                                  </p:stCondLst>
                                  <p:childTnLst>
                                    <p:set>
                                      <p:cBhvr>
                                        <p:cTn id="67" dur="1" fill="hold">
                                          <p:stCondLst>
                                            <p:cond delay="0"/>
                                          </p:stCondLst>
                                        </p:cTn>
                                        <p:tgtEl>
                                          <p:spTgt spid="4">
                                            <p:txEl>
                                              <p:pRg st="6" end="6"/>
                                            </p:txEl>
                                          </p:spTgt>
                                        </p:tgtEl>
                                        <p:attrNameLst>
                                          <p:attrName>style.visibility</p:attrName>
                                        </p:attrNameLst>
                                      </p:cBhvr>
                                      <p:to>
                                        <p:strVal val="visible"/>
                                      </p:to>
                                    </p:set>
                                    <p:animEffect transition="in" filter="wheel(1)">
                                      <p:cBhvr>
                                        <p:cTn id="68" dur="2000"/>
                                        <p:tgtEl>
                                          <p:spTgt spid="4">
                                            <p:txEl>
                                              <p:pRg st="6" end="6"/>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1" presetClass="entr" presetSubtype="1" fill="hold" nodeType="clickEffect">
                                  <p:stCondLst>
                                    <p:cond delay="0"/>
                                  </p:stCondLst>
                                  <p:childTnLst>
                                    <p:set>
                                      <p:cBhvr>
                                        <p:cTn id="72" dur="1" fill="hold">
                                          <p:stCondLst>
                                            <p:cond delay="0"/>
                                          </p:stCondLst>
                                        </p:cTn>
                                        <p:tgtEl>
                                          <p:spTgt spid="4">
                                            <p:txEl>
                                              <p:pRg st="8" end="8"/>
                                            </p:txEl>
                                          </p:spTgt>
                                        </p:tgtEl>
                                        <p:attrNameLst>
                                          <p:attrName>style.visibility</p:attrName>
                                        </p:attrNameLst>
                                      </p:cBhvr>
                                      <p:to>
                                        <p:strVal val="visible"/>
                                      </p:to>
                                    </p:set>
                                    <p:animEffect transition="in" filter="wheel(1)">
                                      <p:cBhvr>
                                        <p:cTn id="73" dur="2000"/>
                                        <p:tgtEl>
                                          <p:spTgt spid="4">
                                            <p:txEl>
                                              <p:pRg st="8" end="8"/>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1" presetClass="entr" presetSubtype="1" fill="hold" nodeType="clickEffect">
                                  <p:stCondLst>
                                    <p:cond delay="0"/>
                                  </p:stCondLst>
                                  <p:childTnLst>
                                    <p:set>
                                      <p:cBhvr>
                                        <p:cTn id="77" dur="1" fill="hold">
                                          <p:stCondLst>
                                            <p:cond delay="0"/>
                                          </p:stCondLst>
                                        </p:cTn>
                                        <p:tgtEl>
                                          <p:spTgt spid="4">
                                            <p:txEl>
                                              <p:pRg st="9" end="9"/>
                                            </p:txEl>
                                          </p:spTgt>
                                        </p:tgtEl>
                                        <p:attrNameLst>
                                          <p:attrName>style.visibility</p:attrName>
                                        </p:attrNameLst>
                                      </p:cBhvr>
                                      <p:to>
                                        <p:strVal val="visible"/>
                                      </p:to>
                                    </p:set>
                                    <p:animEffect transition="in" filter="wheel(1)">
                                      <p:cBhvr>
                                        <p:cTn id="78" dur="20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Zoom Staff Meetings &amp; Training</a:t>
            </a:r>
            <a:br>
              <a:rPr lang="en-GB" dirty="0" smtClean="0"/>
            </a:br>
            <a:r>
              <a:rPr lang="en-GB" sz="2000" dirty="0" smtClean="0">
                <a:solidFill>
                  <a:srgbClr val="FF0000"/>
                </a:solidFill>
              </a:rPr>
              <a:t>Zoom is an online meeting forum </a:t>
            </a:r>
            <a:endParaRPr lang="en-US" sz="2000" dirty="0">
              <a:solidFill>
                <a:srgbClr val="FF0000"/>
              </a:solidFill>
            </a:endParaRPr>
          </a:p>
        </p:txBody>
      </p:sp>
      <p:sp>
        <p:nvSpPr>
          <p:cNvPr id="3" name="Content Placeholder 2"/>
          <p:cNvSpPr>
            <a:spLocks noGrp="1"/>
          </p:cNvSpPr>
          <p:nvPr>
            <p:ph idx="1"/>
          </p:nvPr>
        </p:nvSpPr>
        <p:spPr/>
        <p:txBody>
          <a:bodyPr/>
          <a:lstStyle/>
          <a:p>
            <a:pPr marL="0" indent="0">
              <a:buNone/>
            </a:pPr>
            <a:r>
              <a:rPr lang="en-GB" b="1" dirty="0" smtClean="0"/>
              <a:t>Further to the training the workforce can carry out at home, periodic online meeting will be carried out. This will entail the following.</a:t>
            </a:r>
          </a:p>
          <a:p>
            <a:pPr>
              <a:buFont typeface="Arial" panose="020B0604020202020204" pitchFamily="34" charset="0"/>
              <a:buChar char="•"/>
            </a:pPr>
            <a:r>
              <a:rPr lang="en-GB" b="1" dirty="0" smtClean="0"/>
              <a:t>Safeguarding</a:t>
            </a:r>
            <a:r>
              <a:rPr lang="en-GB" dirty="0" smtClean="0"/>
              <a:t> refresher quiz</a:t>
            </a:r>
          </a:p>
          <a:p>
            <a:pPr>
              <a:buFont typeface="Arial" panose="020B0604020202020204" pitchFamily="34" charset="0"/>
              <a:buChar char="•"/>
            </a:pPr>
            <a:r>
              <a:rPr lang="en-GB" b="1" dirty="0" smtClean="0"/>
              <a:t>Schemas</a:t>
            </a:r>
            <a:r>
              <a:rPr lang="en-GB" dirty="0" smtClean="0"/>
              <a:t> &amp; </a:t>
            </a:r>
            <a:r>
              <a:rPr lang="en-GB" b="1" dirty="0" smtClean="0"/>
              <a:t>Speech and Language </a:t>
            </a:r>
            <a:r>
              <a:rPr lang="en-GB" dirty="0" smtClean="0"/>
              <a:t>refresher quizzes</a:t>
            </a:r>
          </a:p>
          <a:p>
            <a:pPr>
              <a:buFont typeface="Arial" panose="020B0604020202020204" pitchFamily="34" charset="0"/>
              <a:buChar char="•"/>
            </a:pPr>
            <a:r>
              <a:rPr lang="en-GB" b="1" dirty="0" smtClean="0"/>
              <a:t>Ofsted inspection talks </a:t>
            </a:r>
            <a:r>
              <a:rPr lang="en-GB" dirty="0" smtClean="0"/>
              <a:t>– what to expect, questions they might ask</a:t>
            </a:r>
          </a:p>
          <a:p>
            <a:pPr>
              <a:buFont typeface="Arial" panose="020B0604020202020204" pitchFamily="34" charset="0"/>
              <a:buChar char="•"/>
            </a:pPr>
            <a:r>
              <a:rPr lang="en-GB" dirty="0" smtClean="0"/>
              <a:t>Running through expected plans for 2</a:t>
            </a:r>
            <a:r>
              <a:rPr lang="en-GB" baseline="30000" dirty="0" smtClean="0"/>
              <a:t>nd</a:t>
            </a:r>
            <a:r>
              <a:rPr lang="en-GB" dirty="0" smtClean="0"/>
              <a:t> premises.</a:t>
            </a:r>
          </a:p>
          <a:p>
            <a:pPr>
              <a:buFont typeface="Arial" panose="020B0604020202020204" pitchFamily="34" charset="0"/>
              <a:buChar char="•"/>
            </a:pPr>
            <a:r>
              <a:rPr lang="en-GB" dirty="0" smtClean="0"/>
              <a:t>Planning activities for next term.</a:t>
            </a:r>
          </a:p>
          <a:p>
            <a:pPr>
              <a:buFont typeface="Arial" panose="020B0604020202020204" pitchFamily="34" charset="0"/>
              <a:buChar char="•"/>
            </a:pPr>
            <a:r>
              <a:rPr lang="en-GB" dirty="0" smtClean="0"/>
              <a:t>Learning Little Gems Theme Tune for the Playgroup </a:t>
            </a:r>
            <a:r>
              <a:rPr lang="en-GB" dirty="0" smtClean="0">
                <a:sym typeface="Wingdings" panose="05000000000000000000" pitchFamily="2" charset="2"/>
              </a:rPr>
              <a:t></a:t>
            </a:r>
            <a:endParaRPr lang="en-GB"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311228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p:cTn id="44"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7" dur="1000"/>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grpId="0"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 calcmode="lin" valueType="num">
                                      <p:cBhvr>
                                        <p:cTn id="52"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3"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4"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5" dur="1000"/>
                                        <p:tgtEl>
                                          <p:spTgt spid="3">
                                            <p:txEl>
                                              <p:pRg st="5" end="5"/>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presetSubtype="0" fill="hold" grpId="0" nodeType="clickEffect">
                                  <p:stCondLst>
                                    <p:cond delay="0"/>
                                  </p:stCondLst>
                                  <p:childTnLst>
                                    <p:set>
                                      <p:cBhvr>
                                        <p:cTn id="59" dur="1" fill="hold">
                                          <p:stCondLst>
                                            <p:cond delay="0"/>
                                          </p:stCondLst>
                                        </p:cTn>
                                        <p:tgtEl>
                                          <p:spTgt spid="3">
                                            <p:txEl>
                                              <p:pRg st="6" end="6"/>
                                            </p:txEl>
                                          </p:spTgt>
                                        </p:tgtEl>
                                        <p:attrNameLst>
                                          <p:attrName>style.visibility</p:attrName>
                                        </p:attrNameLst>
                                      </p:cBhvr>
                                      <p:to>
                                        <p:strVal val="visible"/>
                                      </p:to>
                                    </p:set>
                                    <p:anim calcmode="lin" valueType="num">
                                      <p:cBhvr>
                                        <p:cTn id="60"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61"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62"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63"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What next?</a:t>
            </a:r>
            <a:endParaRPr lang="en-US" dirty="0"/>
          </a:p>
        </p:txBody>
      </p:sp>
      <p:sp>
        <p:nvSpPr>
          <p:cNvPr id="3" name="Subtitle 2"/>
          <p:cNvSpPr>
            <a:spLocks noGrp="1"/>
          </p:cNvSpPr>
          <p:nvPr>
            <p:ph type="subTitle" idx="1"/>
          </p:nvPr>
        </p:nvSpPr>
        <p:spPr/>
        <p:txBody>
          <a:bodyPr>
            <a:normAutofit/>
          </a:bodyPr>
          <a:lstStyle/>
          <a:p>
            <a:r>
              <a:rPr lang="en-GB" sz="4000" dirty="0" smtClean="0">
                <a:solidFill>
                  <a:srgbClr val="00B050"/>
                </a:solidFill>
              </a:rPr>
              <a:t>How we are moving forward</a:t>
            </a:r>
            <a:endParaRPr lang="en-US" sz="4000" dirty="0">
              <a:solidFill>
                <a:srgbClr val="00B050"/>
              </a:solidFill>
            </a:endParaRPr>
          </a:p>
        </p:txBody>
      </p:sp>
    </p:spTree>
    <p:extLst>
      <p:ext uri="{BB962C8B-B14F-4D97-AF65-F5344CB8AC3E}">
        <p14:creationId xmlns:p14="http://schemas.microsoft.com/office/powerpoint/2010/main" val="1511180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5292" y="238397"/>
            <a:ext cx="9601200" cy="1485900"/>
          </a:xfrm>
        </p:spPr>
        <p:txBody>
          <a:bodyPr/>
          <a:lstStyle/>
          <a:p>
            <a:pPr algn="ctr"/>
            <a:r>
              <a:rPr lang="en-GB" dirty="0" smtClean="0"/>
              <a:t>Overview</a:t>
            </a:r>
            <a:endParaRPr lang="en-US" dirty="0"/>
          </a:p>
        </p:txBody>
      </p:sp>
      <p:sp>
        <p:nvSpPr>
          <p:cNvPr id="3" name="Content Placeholder 2"/>
          <p:cNvSpPr>
            <a:spLocks noGrp="1"/>
          </p:cNvSpPr>
          <p:nvPr>
            <p:ph idx="1"/>
          </p:nvPr>
        </p:nvSpPr>
        <p:spPr>
          <a:xfrm>
            <a:off x="1371600" y="1724297"/>
            <a:ext cx="9601200" cy="4532812"/>
          </a:xfrm>
        </p:spPr>
        <p:txBody>
          <a:bodyPr>
            <a:normAutofit lnSpcReduction="10000"/>
          </a:bodyPr>
          <a:lstStyle/>
          <a:p>
            <a:pPr marL="0" indent="0">
              <a:buNone/>
            </a:pPr>
            <a:r>
              <a:rPr lang="en-GB" dirty="0" smtClean="0"/>
              <a:t>We will be reopening the childminding setting as soon as safe to do so inline with the current government guidance.</a:t>
            </a:r>
          </a:p>
          <a:p>
            <a:pPr marL="0" indent="0">
              <a:buNone/>
            </a:pPr>
            <a:r>
              <a:rPr lang="en-GB" dirty="0" smtClean="0"/>
              <a:t>During the shutdown period we are making the setting perfect for the children to return to.</a:t>
            </a:r>
          </a:p>
          <a:p>
            <a:pPr marL="0" indent="0">
              <a:buNone/>
            </a:pPr>
            <a:r>
              <a:rPr lang="en-GB" dirty="0" smtClean="0"/>
              <a:t>We have been working in the background with a view to opening a pre school and after school club. The premises has been determined and we are working closely with Ofsted and have obtained the first stage of non domestic care licensing.</a:t>
            </a:r>
          </a:p>
          <a:p>
            <a:pPr marL="0" indent="0">
              <a:buNone/>
            </a:pPr>
            <a:r>
              <a:rPr lang="en-GB" dirty="0" smtClean="0"/>
              <a:t>Staff training will continue throughout the closure and interviews for new staff will be carried out online via the Zoom App. </a:t>
            </a:r>
          </a:p>
          <a:p>
            <a:pPr marL="0" indent="0">
              <a:buNone/>
            </a:pPr>
            <a:r>
              <a:rPr lang="en-GB" dirty="0" smtClean="0"/>
              <a:t>We will be developing welcome packs for new and existing parents, creating a website, rebranding and advertising.</a:t>
            </a:r>
          </a:p>
          <a:p>
            <a:pPr marL="0" indent="0">
              <a:buNone/>
            </a:pPr>
            <a:r>
              <a:rPr lang="en-GB" dirty="0" smtClean="0"/>
              <a:t>We are striving to bring certainty and stability in these uncertain times and we want you to come along with us on this adventure.</a:t>
            </a: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0714383" y="567690"/>
            <a:ext cx="738505" cy="693420"/>
          </a:xfrm>
          <a:prstGeom prst="rect">
            <a:avLst/>
          </a:prstGeom>
          <a:noFill/>
          <a:ln>
            <a:noFill/>
          </a:ln>
        </p:spPr>
      </p:pic>
    </p:spTree>
    <p:extLst>
      <p:ext uri="{BB962C8B-B14F-4D97-AF65-F5344CB8AC3E}">
        <p14:creationId xmlns:p14="http://schemas.microsoft.com/office/powerpoint/2010/main" val="869275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6000" dirty="0" smtClean="0">
                <a:solidFill>
                  <a:srgbClr val="002060"/>
                </a:solidFill>
              </a:rPr>
              <a:t>What we want to do for our parents now</a:t>
            </a:r>
            <a:endParaRPr lang="en-US" sz="6000" dirty="0">
              <a:solidFill>
                <a:srgbClr val="002060"/>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6290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233</TotalTime>
  <Words>921</Words>
  <Application>Microsoft Office PowerPoint</Application>
  <PresentationFormat>Widescreen</PresentationFormat>
  <Paragraphs>100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Franklin Gothic Book</vt:lpstr>
      <vt:lpstr>Wingdings</vt:lpstr>
      <vt:lpstr>Crop</vt:lpstr>
      <vt:lpstr>How we continue to deal with coronavirus.  Briefing</vt:lpstr>
      <vt:lpstr>Immediate Actions Implemented</vt:lpstr>
      <vt:lpstr>Hygiene</vt:lpstr>
      <vt:lpstr>Communication</vt:lpstr>
      <vt:lpstr>Individual Staff Training Carried out at home or via video link</vt:lpstr>
      <vt:lpstr>Zoom Staff Meetings &amp; Training Zoom is an online meeting forum </vt:lpstr>
      <vt:lpstr>What next?</vt:lpstr>
      <vt:lpstr>Overview</vt:lpstr>
      <vt:lpstr>What we want to do for our parents now</vt:lpstr>
      <vt:lpstr>First and foremost all feedback and new ideas will be greatly appreciated from parents children and staff We would like to do the following during the shutdown period to do what we can for the children and parents  and what we have already done </vt:lpstr>
      <vt:lpstr>How we are going to continue planning for the new Pre-School  and Afterschool club</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we dealt with the corona virus</dc:title>
  <dc:creator>Joe Powell</dc:creator>
  <cp:lastModifiedBy>Nico Lawler</cp:lastModifiedBy>
  <cp:revision>27</cp:revision>
  <dcterms:created xsi:type="dcterms:W3CDTF">2020-03-26T15:54:45Z</dcterms:created>
  <dcterms:modified xsi:type="dcterms:W3CDTF">2020-05-18T11:22:07Z</dcterms:modified>
</cp:coreProperties>
</file>